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44"/>
  </p:notesMasterIdLst>
  <p:sldIdLst>
    <p:sldId id="464" r:id="rId5"/>
    <p:sldId id="495" r:id="rId6"/>
    <p:sldId id="658" r:id="rId7"/>
    <p:sldId id="489" r:id="rId8"/>
    <p:sldId id="639" r:id="rId9"/>
    <p:sldId id="619" r:id="rId10"/>
    <p:sldId id="620" r:id="rId11"/>
    <p:sldId id="617" r:id="rId12"/>
    <p:sldId id="642" r:id="rId13"/>
    <p:sldId id="599" r:id="rId14"/>
    <p:sldId id="637" r:id="rId15"/>
    <p:sldId id="597" r:id="rId16"/>
    <p:sldId id="663" r:id="rId17"/>
    <p:sldId id="651" r:id="rId18"/>
    <p:sldId id="660" r:id="rId19"/>
    <p:sldId id="643" r:id="rId20"/>
    <p:sldId id="665" r:id="rId21"/>
    <p:sldId id="586" r:id="rId22"/>
    <p:sldId id="479" r:id="rId23"/>
    <p:sldId id="537" r:id="rId24"/>
    <p:sldId id="596" r:id="rId25"/>
    <p:sldId id="591" r:id="rId26"/>
    <p:sldId id="656" r:id="rId27"/>
    <p:sldId id="644" r:id="rId28"/>
    <p:sldId id="592" r:id="rId29"/>
    <p:sldId id="574" r:id="rId30"/>
    <p:sldId id="662" r:id="rId31"/>
    <p:sldId id="633" r:id="rId32"/>
    <p:sldId id="607" r:id="rId33"/>
    <p:sldId id="585" r:id="rId34"/>
    <p:sldId id="672" r:id="rId35"/>
    <p:sldId id="632" r:id="rId36"/>
    <p:sldId id="673" r:id="rId37"/>
    <p:sldId id="452" r:id="rId38"/>
    <p:sldId id="534" r:id="rId39"/>
    <p:sldId id="670" r:id="rId40"/>
    <p:sldId id="671" r:id="rId41"/>
    <p:sldId id="669" r:id="rId42"/>
    <p:sldId id="576" r:id="rId43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B5091"/>
    <a:srgbClr val="FFAD26"/>
    <a:srgbClr val="E39B24"/>
    <a:srgbClr val="28374B"/>
    <a:srgbClr val="732776"/>
    <a:srgbClr val="52A442"/>
    <a:srgbClr val="2B84D0"/>
    <a:srgbClr val="003366"/>
    <a:srgbClr val="660066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9" autoAdjust="0"/>
    <p:restoredTop sz="75602" autoAdjust="0"/>
  </p:normalViewPr>
  <p:slideViewPr>
    <p:cSldViewPr snapToGrid="0" snapToObjects="1">
      <p:cViewPr>
        <p:scale>
          <a:sx n="100" d="100"/>
          <a:sy n="100" d="100"/>
        </p:scale>
        <p:origin x="-1088" y="-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12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89D4A1F-14DB-FE4C-B12C-28D9197B25AA}" type="datetimeFigureOut">
              <a:rPr lang="en-US"/>
              <a:pPr>
                <a:defRPr/>
              </a:pPr>
              <a:t>1/12/16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A5EDC38-A9CD-4741-B001-C591FBB623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21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26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3 – The enterprise mobility is a collection of hardware and software services that bring customer and employee to a new dimension.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5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1- And it’s a large</a:t>
            </a:r>
            <a:r>
              <a:rPr lang="en-US" baseline="0" dirty="0" smtClean="0"/>
              <a:t> market!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6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1- The evolution of Amazon really tells the story of why (and</a:t>
            </a:r>
            <a:r>
              <a:rPr lang="en-US" baseline="0" dirty="0" smtClean="0"/>
              <a:t> how) the cloud came to be so important.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2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Gartner is one of the top two technology industry analyst firms. They’re like the bible of tech research. Read this. AWS is HUGE!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271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– It is the lynch-pin that ensures</a:t>
            </a:r>
            <a:r>
              <a:rPr lang="en-US" baseline="0" dirty="0" smtClean="0"/>
              <a:t> the sustainability and growth of companies into future.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10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0" dirty="0" smtClean="0"/>
              <a:t> – Amazon build a cloud model that has expanded into other “as a service” market segments, like Infrastructure as a Service, Platform as a Service &amp; Software as a service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94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– </a:t>
            </a:r>
          </a:p>
          <a:p>
            <a:endParaRPr lang="en-US" dirty="0" smtClean="0"/>
          </a:p>
          <a:p>
            <a:r>
              <a:rPr lang="en-US" dirty="0" err="1" smtClean="0"/>
              <a:t>MBaaS</a:t>
            </a:r>
            <a:r>
              <a:rPr lang="en-US" baseline="0" dirty="0" smtClean="0"/>
              <a:t> – is a way for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to link their applications to a backend and all backend APIs (also offers features like push, user management, etc.)</a:t>
            </a:r>
          </a:p>
          <a:p>
            <a:r>
              <a:rPr lang="en-US" baseline="0" dirty="0" err="1" smtClean="0"/>
              <a:t>SaaS</a:t>
            </a:r>
            <a:r>
              <a:rPr lang="en-US" baseline="0" dirty="0" smtClean="0"/>
              <a:t> – is an on-demand delivery model for providing applications and services to customers (hosted in cloud and used through a browser)</a:t>
            </a:r>
          </a:p>
          <a:p>
            <a:r>
              <a:rPr lang="en-US" baseline="0" dirty="0" err="1" smtClean="0"/>
              <a:t>PaaS</a:t>
            </a:r>
            <a:r>
              <a:rPr lang="en-US" baseline="0" dirty="0" smtClean="0"/>
              <a:t> – provides ready-to-use libraries, tools and services such as databases, security, user management, monitoring and analytics, which can be easily “baked in”</a:t>
            </a:r>
          </a:p>
          <a:p>
            <a:r>
              <a:rPr lang="en-US" baseline="0" dirty="0" err="1" smtClean="0"/>
              <a:t>IaaS</a:t>
            </a:r>
            <a:r>
              <a:rPr lang="en-US" baseline="0" dirty="0" smtClean="0"/>
              <a:t> – is a service model for delivering on-demand infrastructure.  It provides the ability to access, manage, and monitor physical and virtual resources like storage and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4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1 – Do you know</a:t>
            </a:r>
            <a:r>
              <a:rPr lang="en-US" sz="1800" baseline="0" dirty="0" smtClean="0"/>
              <a:t> who Gartner is?– they rank market segment like IaaS in an annual chart called the Gartner Magic Quadrant.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68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81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1B708D-F91D-B746-87B5-F9614C83D80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05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8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0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0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D7D81-D864-B349-9FB4-613ED1F9D7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3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70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2 - These</a:t>
            </a:r>
            <a:r>
              <a:rPr lang="en-US" baseline="0" dirty="0" smtClean="0"/>
              <a:t> are all Xamarin customers. Where will they be in 5 years? in 10 years?  They are building their future today.</a:t>
            </a:r>
          </a:p>
          <a:p>
            <a:r>
              <a:rPr lang="en-US" baseline="0" dirty="0" smtClean="0"/>
              <a:t>They’re across the board in their level of enterprise mobile maturity.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9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3 - Some companies get</a:t>
            </a:r>
            <a:r>
              <a:rPr lang="en-US" baseline="0" dirty="0" smtClean="0"/>
              <a:t> it, others are behind.</a:t>
            </a:r>
          </a:p>
          <a:p>
            <a:r>
              <a:rPr lang="en-US" baseline="0" dirty="0" smtClean="0"/>
              <a:t>If the CEO is personally driving mobile transformation for customers – and across senior management and employees – the company is a Leader.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8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0" dirty="0" smtClean="0"/>
              <a:t> - </a:t>
            </a:r>
            <a:r>
              <a:rPr lang="en-US" dirty="0" smtClean="0"/>
              <a:t>Leaders</a:t>
            </a:r>
            <a:r>
              <a:rPr lang="en-US" baseline="0" dirty="0" smtClean="0"/>
              <a:t> are not just answering this question, they’re delivering highly innovative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04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1 - Mobilizing</a:t>
            </a:r>
            <a:r>
              <a:rPr lang="en-US" baseline="0" dirty="0" smtClean="0"/>
              <a:t> the enterprise requires a mobile-first foundation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73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2 - What we’re really talking about are</a:t>
            </a:r>
            <a:r>
              <a:rPr lang="en-US" baseline="0" dirty="0" smtClean="0"/>
              <a:t> new contextual &amp; technical paradigms.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It’s not just about 1 new wave of technology or implementing a specific product, it’s about understanding new concepts and anticipating an era in which there’s wave after wave after wave.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01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3 - These</a:t>
            </a:r>
            <a:r>
              <a:rPr lang="en-US" baseline="0" dirty="0" smtClean="0"/>
              <a:t> are the concepts core to mobile innovation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Offline Operations – seamless transition between connected &amp; disconnected, apps &amp; backend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Notifications – beyond push notifications into secure data exchange, delivery confirmation, custom payloads</a:t>
            </a:r>
          </a:p>
          <a:p>
            <a:r>
              <a:rPr lang="en-US" baseline="0" dirty="0" smtClean="0"/>
              <a:t>2. Enterprise APIs –sophisticated authentication, single sign-on, secure data transfer</a:t>
            </a:r>
          </a:p>
          <a:p>
            <a:r>
              <a:rPr lang="en-US" baseline="0" dirty="0" smtClean="0"/>
              <a:t>3. Activity Insights – using mobile activity metrics to feed big data and analytics </a:t>
            </a:r>
          </a:p>
          <a:p>
            <a:r>
              <a:rPr lang="en-US" baseline="0" dirty="0" smtClean="0"/>
              <a:t>4. App Lifecycle – app distribution, performance &amp; crash, user management</a:t>
            </a:r>
          </a:p>
          <a:p>
            <a:r>
              <a:rPr lang="en-US" baseline="0" dirty="0" smtClean="0"/>
              <a:t>5. Contextual Awareness – using context to increase capabilities based on location, time, date, personal activity &amp; sensors, etc.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companies that build these concepts into the fabric of their business will thrive</a:t>
            </a:r>
          </a:p>
          <a:p>
            <a:r>
              <a:rPr lang="en-US" baseline="0" dirty="0" smtClean="0"/>
              <a:t>This presents a major market opportunity in what we call enterprise mobility.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5EDC38-A9CD-4741-B001-C591FBB62390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73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xamarin-horizontal-blue@2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4732338"/>
            <a:ext cx="12827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9490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9724"/>
            <a:ext cx="8229600" cy="641556"/>
          </a:xfrm>
          <a:prstGeom prst="rect">
            <a:avLst/>
          </a:prstGeom>
        </p:spPr>
        <p:txBody>
          <a:bodyPr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85721"/>
            <a:ext cx="8229600" cy="300890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5517E-B5DA-7C4D-A86A-C8D04AE51DB8}" type="datetimeFigureOut">
              <a:rPr lang="en-US"/>
              <a:pPr>
                <a:defRPr/>
              </a:pPr>
              <a:t>1/12/16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2BD4D8-9DD1-1F46-AFFA-8DC946570E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xamarin-horizontal-blue@2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4732338"/>
            <a:ext cx="12827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6546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xamarin-horizontal-blue@2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4732338"/>
            <a:ext cx="12827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4767264"/>
            <a:ext cx="1501017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smtClean="0"/>
              <a:t>December 3, 2014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0" y="4851800"/>
            <a:ext cx="436279" cy="273844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Calibri Light"/>
                <a:cs typeface="Calibri Light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170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8_Content with Capti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43532"/>
            <a:ext cx="990600" cy="245842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91440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48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84F939F-3005-6F4E-94F9-1A653122876D}" type="datetimeFigureOut">
              <a:rPr lang="en-US"/>
              <a:pPr>
                <a:defRPr/>
              </a:pPr>
              <a:t>1/12/16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AB43873-3EF2-354B-B8A1-0A4522A241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3574" r:id="rId1"/>
    <p:sldLayoutId id="2147493575" r:id="rId2"/>
    <p:sldLayoutId id="2147493578" r:id="rId3"/>
    <p:sldLayoutId id="2147493579" r:id="rId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7F7F7F"/>
          </a:solidFill>
          <a:latin typeface="Segoe UI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rgbClr val="7F7F7F"/>
          </a:solidFill>
          <a:latin typeface="Segoe U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6"/>
        </a:buBlip>
        <a:defRPr sz="3200" kern="1200">
          <a:solidFill>
            <a:srgbClr val="7F7F7F"/>
          </a:solidFill>
          <a:latin typeface="Segoe UI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6"/>
        </a:buBlip>
        <a:defRPr sz="2800" kern="1200">
          <a:solidFill>
            <a:srgbClr val="7F7F7F"/>
          </a:solidFill>
          <a:latin typeface="Segoe UI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6"/>
        </a:buBlip>
        <a:defRPr sz="2400" kern="1200">
          <a:solidFill>
            <a:srgbClr val="7F7F7F"/>
          </a:solidFill>
          <a:latin typeface="Segoe UI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6"/>
        </a:buBlip>
        <a:defRPr sz="2000" kern="1200">
          <a:solidFill>
            <a:srgbClr val="7F7F7F"/>
          </a:solidFill>
          <a:latin typeface="Segoe UI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SzPct val="50000"/>
        <a:buBlip>
          <a:blip r:embed="rId6"/>
        </a:buBlip>
        <a:defRPr sz="2000" kern="1200">
          <a:solidFill>
            <a:srgbClr val="7F7F7F"/>
          </a:solidFill>
          <a:latin typeface="Segoe UI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2.png"/><Relationship Id="rId20" Type="http://schemas.openxmlformats.org/officeDocument/2006/relationships/image" Target="../media/image173.png"/><Relationship Id="rId21" Type="http://schemas.openxmlformats.org/officeDocument/2006/relationships/image" Target="../media/image174.jpeg"/><Relationship Id="rId22" Type="http://schemas.openxmlformats.org/officeDocument/2006/relationships/image" Target="../media/image175.jpeg"/><Relationship Id="rId23" Type="http://schemas.openxmlformats.org/officeDocument/2006/relationships/image" Target="../media/image176.jpeg"/><Relationship Id="rId24" Type="http://schemas.openxmlformats.org/officeDocument/2006/relationships/image" Target="../media/image177.jpg"/><Relationship Id="rId10" Type="http://schemas.openxmlformats.org/officeDocument/2006/relationships/image" Target="../media/image163.jpeg"/><Relationship Id="rId11" Type="http://schemas.openxmlformats.org/officeDocument/2006/relationships/image" Target="../media/image164.png"/><Relationship Id="rId12" Type="http://schemas.openxmlformats.org/officeDocument/2006/relationships/image" Target="../media/image165.png"/><Relationship Id="rId13" Type="http://schemas.openxmlformats.org/officeDocument/2006/relationships/image" Target="../media/image166.png"/><Relationship Id="rId14" Type="http://schemas.openxmlformats.org/officeDocument/2006/relationships/image" Target="../media/image167.png"/><Relationship Id="rId15" Type="http://schemas.openxmlformats.org/officeDocument/2006/relationships/image" Target="../media/image168.png"/><Relationship Id="rId16" Type="http://schemas.openxmlformats.org/officeDocument/2006/relationships/image" Target="../media/image169.png"/><Relationship Id="rId17" Type="http://schemas.openxmlformats.org/officeDocument/2006/relationships/image" Target="../media/image170.png"/><Relationship Id="rId18" Type="http://schemas.openxmlformats.org/officeDocument/2006/relationships/image" Target="../media/image171.png"/><Relationship Id="rId19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4" Type="http://schemas.openxmlformats.org/officeDocument/2006/relationships/image" Target="../media/image179.png"/><Relationship Id="rId5" Type="http://schemas.openxmlformats.org/officeDocument/2006/relationships/image" Target="../media/image18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9.jpg"/><Relationship Id="rId12" Type="http://schemas.openxmlformats.org/officeDocument/2006/relationships/image" Target="../media/image19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1.jpg"/><Relationship Id="rId3" Type="http://schemas.openxmlformats.org/officeDocument/2006/relationships/image" Target="../media/image182.png"/><Relationship Id="rId4" Type="http://schemas.openxmlformats.org/officeDocument/2006/relationships/image" Target="../media/image183.jpg"/><Relationship Id="rId5" Type="http://schemas.openxmlformats.org/officeDocument/2006/relationships/image" Target="../media/image184.jpg"/><Relationship Id="rId6" Type="http://schemas.openxmlformats.org/officeDocument/2006/relationships/image" Target="../media/image169.png"/><Relationship Id="rId7" Type="http://schemas.openxmlformats.org/officeDocument/2006/relationships/image" Target="../media/image185.jpg"/><Relationship Id="rId8" Type="http://schemas.openxmlformats.org/officeDocument/2006/relationships/image" Target="../media/image186.png"/><Relationship Id="rId9" Type="http://schemas.openxmlformats.org/officeDocument/2006/relationships/image" Target="../media/image187.jpg"/><Relationship Id="rId10" Type="http://schemas.openxmlformats.org/officeDocument/2006/relationships/image" Target="../media/image18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4" Type="http://schemas.openxmlformats.org/officeDocument/2006/relationships/image" Target="../media/image193.jpg"/><Relationship Id="rId5" Type="http://schemas.openxmlformats.org/officeDocument/2006/relationships/image" Target="../media/image194.jpg"/><Relationship Id="rId6" Type="http://schemas.openxmlformats.org/officeDocument/2006/relationships/image" Target="../media/image195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4.png"/><Relationship Id="rId12" Type="http://schemas.openxmlformats.org/officeDocument/2006/relationships/image" Target="../media/image205.png"/><Relationship Id="rId13" Type="http://schemas.openxmlformats.org/officeDocument/2006/relationships/image" Target="../media/image162.png"/><Relationship Id="rId14" Type="http://schemas.openxmlformats.org/officeDocument/2006/relationships/image" Target="../media/image206.png"/><Relationship Id="rId15" Type="http://schemas.openxmlformats.org/officeDocument/2006/relationships/image" Target="../media/image207.png"/><Relationship Id="rId16" Type="http://schemas.openxmlformats.org/officeDocument/2006/relationships/image" Target="../media/image208.png"/><Relationship Id="rId17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jp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jpg"/><Relationship Id="rId10" Type="http://schemas.openxmlformats.org/officeDocument/2006/relationships/image" Target="../media/image20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4" Type="http://schemas.openxmlformats.org/officeDocument/2006/relationships/image" Target="../media/image161.jpeg"/><Relationship Id="rId5" Type="http://schemas.openxmlformats.org/officeDocument/2006/relationships/image" Target="../media/image164.png"/><Relationship Id="rId6" Type="http://schemas.openxmlformats.org/officeDocument/2006/relationships/image" Target="../media/image170.png"/><Relationship Id="rId7" Type="http://schemas.openxmlformats.org/officeDocument/2006/relationships/image" Target="../media/image169.png"/><Relationship Id="rId8" Type="http://schemas.openxmlformats.org/officeDocument/2006/relationships/image" Target="../media/image2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3.jpeg"/><Relationship Id="rId14" Type="http://schemas.openxmlformats.org/officeDocument/2006/relationships/image" Target="../media/image224.png"/><Relationship Id="rId15" Type="http://schemas.openxmlformats.org/officeDocument/2006/relationships/image" Target="../media/image225.png"/><Relationship Id="rId16" Type="http://schemas.openxmlformats.org/officeDocument/2006/relationships/image" Target="../media/image226.png"/><Relationship Id="rId17" Type="http://schemas.openxmlformats.org/officeDocument/2006/relationships/image" Target="../media/image227.jpeg"/><Relationship Id="rId18" Type="http://schemas.openxmlformats.org/officeDocument/2006/relationships/image" Target="../media/image228.jpeg"/><Relationship Id="rId19" Type="http://schemas.openxmlformats.org/officeDocument/2006/relationships/image" Target="../media/image229.jpeg"/><Relationship Id="rId50" Type="http://schemas.openxmlformats.org/officeDocument/2006/relationships/image" Target="../media/image255.png"/><Relationship Id="rId51" Type="http://schemas.openxmlformats.org/officeDocument/2006/relationships/image" Target="../media/image256.png"/><Relationship Id="rId52" Type="http://schemas.openxmlformats.org/officeDocument/2006/relationships/image" Target="../media/image257.png"/><Relationship Id="rId53" Type="http://schemas.openxmlformats.org/officeDocument/2006/relationships/image" Target="../media/image258.png"/><Relationship Id="rId54" Type="http://schemas.openxmlformats.org/officeDocument/2006/relationships/image" Target="../media/image259.png"/><Relationship Id="rId55" Type="http://schemas.openxmlformats.org/officeDocument/2006/relationships/image" Target="../media/image260.png"/><Relationship Id="rId56" Type="http://schemas.openxmlformats.org/officeDocument/2006/relationships/image" Target="../media/image261.png"/><Relationship Id="rId40" Type="http://schemas.openxmlformats.org/officeDocument/2006/relationships/image" Target="../media/image245.png"/><Relationship Id="rId41" Type="http://schemas.openxmlformats.org/officeDocument/2006/relationships/image" Target="../media/image246.jpeg"/><Relationship Id="rId42" Type="http://schemas.openxmlformats.org/officeDocument/2006/relationships/image" Target="../media/image247.jpeg"/><Relationship Id="rId43" Type="http://schemas.openxmlformats.org/officeDocument/2006/relationships/image" Target="../media/image248.png"/><Relationship Id="rId44" Type="http://schemas.openxmlformats.org/officeDocument/2006/relationships/image" Target="../media/image249.png"/><Relationship Id="rId45" Type="http://schemas.openxmlformats.org/officeDocument/2006/relationships/image" Target="../media/image250.png"/><Relationship Id="rId46" Type="http://schemas.openxmlformats.org/officeDocument/2006/relationships/image" Target="../media/image251.jpg"/><Relationship Id="rId47" Type="http://schemas.openxmlformats.org/officeDocument/2006/relationships/image" Target="../media/image252.jpg"/><Relationship Id="rId48" Type="http://schemas.openxmlformats.org/officeDocument/2006/relationships/image" Target="../media/image253.jpg"/><Relationship Id="rId49" Type="http://schemas.openxmlformats.org/officeDocument/2006/relationships/image" Target="../media/image25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3.png"/><Relationship Id="rId3" Type="http://schemas.openxmlformats.org/officeDocument/2006/relationships/image" Target="../media/image214.png"/><Relationship Id="rId4" Type="http://schemas.openxmlformats.org/officeDocument/2006/relationships/image" Target="../media/image215.jpeg"/><Relationship Id="rId5" Type="http://schemas.openxmlformats.org/officeDocument/2006/relationships/image" Target="../media/image216.jpeg"/><Relationship Id="rId6" Type="http://schemas.openxmlformats.org/officeDocument/2006/relationships/image" Target="../media/image217.jpeg"/><Relationship Id="rId7" Type="http://schemas.openxmlformats.org/officeDocument/2006/relationships/image" Target="../media/image218.jpeg"/><Relationship Id="rId8" Type="http://schemas.openxmlformats.org/officeDocument/2006/relationships/image" Target="../media/image219.jpeg"/><Relationship Id="rId9" Type="http://schemas.openxmlformats.org/officeDocument/2006/relationships/image" Target="../media/image220.jpeg"/><Relationship Id="rId30" Type="http://schemas.openxmlformats.org/officeDocument/2006/relationships/image" Target="../media/image176.jpeg"/><Relationship Id="rId31" Type="http://schemas.openxmlformats.org/officeDocument/2006/relationships/image" Target="../media/image236.png"/><Relationship Id="rId32" Type="http://schemas.openxmlformats.org/officeDocument/2006/relationships/image" Target="../media/image237.emf"/><Relationship Id="rId33" Type="http://schemas.openxmlformats.org/officeDocument/2006/relationships/image" Target="../media/image238.emf"/><Relationship Id="rId34" Type="http://schemas.openxmlformats.org/officeDocument/2006/relationships/image" Target="../media/image239.emf"/><Relationship Id="rId35" Type="http://schemas.openxmlformats.org/officeDocument/2006/relationships/image" Target="../media/image240.emf"/><Relationship Id="rId36" Type="http://schemas.openxmlformats.org/officeDocument/2006/relationships/image" Target="../media/image241.png"/><Relationship Id="rId37" Type="http://schemas.openxmlformats.org/officeDocument/2006/relationships/image" Target="../media/image242.png"/><Relationship Id="rId38" Type="http://schemas.openxmlformats.org/officeDocument/2006/relationships/image" Target="../media/image243.png"/><Relationship Id="rId39" Type="http://schemas.openxmlformats.org/officeDocument/2006/relationships/image" Target="../media/image244.png"/><Relationship Id="rId20" Type="http://schemas.openxmlformats.org/officeDocument/2006/relationships/image" Target="../media/image170.png"/><Relationship Id="rId21" Type="http://schemas.openxmlformats.org/officeDocument/2006/relationships/image" Target="../media/image161.jpeg"/><Relationship Id="rId22" Type="http://schemas.openxmlformats.org/officeDocument/2006/relationships/image" Target="../media/image230.png"/><Relationship Id="rId23" Type="http://schemas.openxmlformats.org/officeDocument/2006/relationships/image" Target="../media/image231.jpeg"/><Relationship Id="rId24" Type="http://schemas.openxmlformats.org/officeDocument/2006/relationships/image" Target="../media/image232.jpeg"/><Relationship Id="rId25" Type="http://schemas.openxmlformats.org/officeDocument/2006/relationships/image" Target="../media/image233.jpeg"/><Relationship Id="rId26" Type="http://schemas.openxmlformats.org/officeDocument/2006/relationships/image" Target="../media/image174.jpeg"/><Relationship Id="rId27" Type="http://schemas.openxmlformats.org/officeDocument/2006/relationships/image" Target="../media/image234.jpeg"/><Relationship Id="rId28" Type="http://schemas.openxmlformats.org/officeDocument/2006/relationships/image" Target="../media/image235.jpeg"/><Relationship Id="rId29" Type="http://schemas.openxmlformats.org/officeDocument/2006/relationships/image" Target="../media/image175.jpeg"/><Relationship Id="rId10" Type="http://schemas.openxmlformats.org/officeDocument/2006/relationships/image" Target="../media/image169.png"/><Relationship Id="rId11" Type="http://schemas.openxmlformats.org/officeDocument/2006/relationships/image" Target="../media/image221.jpeg"/><Relationship Id="rId12" Type="http://schemas.openxmlformats.org/officeDocument/2006/relationships/image" Target="../media/image2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3.png"/><Relationship Id="rId12" Type="http://schemas.openxmlformats.org/officeDocument/2006/relationships/image" Target="../media/image274.jpg"/><Relationship Id="rId13" Type="http://schemas.openxmlformats.org/officeDocument/2006/relationships/image" Target="../media/image275.jpg"/><Relationship Id="rId14" Type="http://schemas.openxmlformats.org/officeDocument/2006/relationships/image" Target="../media/image276.jpg"/><Relationship Id="rId15" Type="http://schemas.openxmlformats.org/officeDocument/2006/relationships/image" Target="../media/image277.jpg"/><Relationship Id="rId16" Type="http://schemas.openxmlformats.org/officeDocument/2006/relationships/image" Target="../media/image278.jpg"/><Relationship Id="rId17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jpg"/><Relationship Id="rId3" Type="http://schemas.openxmlformats.org/officeDocument/2006/relationships/image" Target="../media/image265.jpg"/><Relationship Id="rId4" Type="http://schemas.openxmlformats.org/officeDocument/2006/relationships/image" Target="../media/image266.png"/><Relationship Id="rId5" Type="http://schemas.openxmlformats.org/officeDocument/2006/relationships/image" Target="../media/image267.jpg"/><Relationship Id="rId6" Type="http://schemas.openxmlformats.org/officeDocument/2006/relationships/image" Target="../media/image268.jpg"/><Relationship Id="rId7" Type="http://schemas.openxmlformats.org/officeDocument/2006/relationships/image" Target="../media/image269.png"/><Relationship Id="rId8" Type="http://schemas.openxmlformats.org/officeDocument/2006/relationships/image" Target="../media/image270.jpg"/><Relationship Id="rId9" Type="http://schemas.openxmlformats.org/officeDocument/2006/relationships/image" Target="../media/image271.png"/><Relationship Id="rId10" Type="http://schemas.openxmlformats.org/officeDocument/2006/relationships/image" Target="../media/image27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4" Type="http://schemas.openxmlformats.org/officeDocument/2006/relationships/image" Target="../media/image281.jpg"/><Relationship Id="rId5" Type="http://schemas.openxmlformats.org/officeDocument/2006/relationships/image" Target="../media/image282.jpg"/><Relationship Id="rId6" Type="http://schemas.openxmlformats.org/officeDocument/2006/relationships/image" Target="../media/image283.png"/><Relationship Id="rId7" Type="http://schemas.openxmlformats.org/officeDocument/2006/relationships/image" Target="../media/image284.png"/><Relationship Id="rId8" Type="http://schemas.openxmlformats.org/officeDocument/2006/relationships/image" Target="../media/image285.jpg"/><Relationship Id="rId9" Type="http://schemas.openxmlformats.org/officeDocument/2006/relationships/image" Target="../media/image286.png"/><Relationship Id="rId10" Type="http://schemas.openxmlformats.org/officeDocument/2006/relationships/image" Target="../media/image263.png"/><Relationship Id="rId11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7.png"/><Relationship Id="rId12" Type="http://schemas.openxmlformats.org/officeDocument/2006/relationships/image" Target="../media/image29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8.png"/><Relationship Id="rId3" Type="http://schemas.openxmlformats.org/officeDocument/2006/relationships/image" Target="../media/image289.jpg"/><Relationship Id="rId4" Type="http://schemas.openxmlformats.org/officeDocument/2006/relationships/image" Target="../media/image290.jpeg"/><Relationship Id="rId5" Type="http://schemas.openxmlformats.org/officeDocument/2006/relationships/image" Target="../media/image291.jpg"/><Relationship Id="rId6" Type="http://schemas.openxmlformats.org/officeDocument/2006/relationships/image" Target="../media/image292.png"/><Relationship Id="rId7" Type="http://schemas.openxmlformats.org/officeDocument/2006/relationships/image" Target="../media/image293.png"/><Relationship Id="rId8" Type="http://schemas.openxmlformats.org/officeDocument/2006/relationships/image" Target="../media/image294.png"/><Relationship Id="rId9" Type="http://schemas.openxmlformats.org/officeDocument/2006/relationships/image" Target="../media/image295.jpg"/><Relationship Id="rId10" Type="http://schemas.openxmlformats.org/officeDocument/2006/relationships/image" Target="../media/image296.jp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0.png"/><Relationship Id="rId12" Type="http://schemas.openxmlformats.org/officeDocument/2006/relationships/image" Target="../media/image169.png"/><Relationship Id="rId13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163.jpeg"/><Relationship Id="rId9" Type="http://schemas.openxmlformats.org/officeDocument/2006/relationships/image" Target="../media/image161.jpeg"/><Relationship Id="rId10" Type="http://schemas.openxmlformats.org/officeDocument/2006/relationships/image" Target="../media/image1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png"/><Relationship Id="rId7" Type="http://schemas.openxmlformats.org/officeDocument/2006/relationships/image" Target="../media/image309.png"/><Relationship Id="rId8" Type="http://schemas.openxmlformats.org/officeDocument/2006/relationships/image" Target="../media/image310.png"/><Relationship Id="rId9" Type="http://schemas.openxmlformats.org/officeDocument/2006/relationships/image" Target="../media/image311.png"/><Relationship Id="rId10" Type="http://schemas.openxmlformats.org/officeDocument/2006/relationships/image" Target="../media/image3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jpeg"/><Relationship Id="rId4" Type="http://schemas.microsoft.com/office/2007/relationships/hdphoto" Target="../media/hdphoto1.wdp"/><Relationship Id="rId5" Type="http://schemas.openxmlformats.org/officeDocument/2006/relationships/image" Target="../media/image321.emf"/><Relationship Id="rId6" Type="http://schemas.openxmlformats.org/officeDocument/2006/relationships/image" Target="../media/image322.png"/><Relationship Id="rId7" Type="http://schemas.openxmlformats.org/officeDocument/2006/relationships/image" Target="../media/image323.emf"/><Relationship Id="rId8" Type="http://schemas.openxmlformats.org/officeDocument/2006/relationships/image" Target="../media/image324.emf"/><Relationship Id="rId9" Type="http://schemas.openxmlformats.org/officeDocument/2006/relationships/image" Target="../media/image325.emf"/><Relationship Id="rId10" Type="http://schemas.openxmlformats.org/officeDocument/2006/relationships/image" Target="../media/image3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computerworld.com/article/2894590/mdm-features-and-functions-compared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jpeg"/><Relationship Id="rId13" Type="http://schemas.openxmlformats.org/officeDocument/2006/relationships/image" Target="../media/image19.png"/><Relationship Id="rId14" Type="http://schemas.openxmlformats.org/officeDocument/2006/relationships/image" Target="../media/image20.jpe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60" Type="http://schemas.openxmlformats.org/officeDocument/2006/relationships/image" Target="../media/image66.png"/><Relationship Id="rId61" Type="http://schemas.openxmlformats.org/officeDocument/2006/relationships/image" Target="../media/image67.png"/><Relationship Id="rId62" Type="http://schemas.openxmlformats.org/officeDocument/2006/relationships/image" Target="../media/image68.png"/><Relationship Id="rId63" Type="http://schemas.openxmlformats.org/officeDocument/2006/relationships/image" Target="../media/image69.png"/><Relationship Id="rId64" Type="http://schemas.openxmlformats.org/officeDocument/2006/relationships/image" Target="../media/image70.png"/><Relationship Id="rId65" Type="http://schemas.openxmlformats.org/officeDocument/2006/relationships/image" Target="../media/image71.png"/><Relationship Id="rId66" Type="http://schemas.openxmlformats.org/officeDocument/2006/relationships/image" Target="../media/image72.png"/><Relationship Id="rId67" Type="http://schemas.openxmlformats.org/officeDocument/2006/relationships/image" Target="../media/image73.png"/><Relationship Id="rId68" Type="http://schemas.openxmlformats.org/officeDocument/2006/relationships/image" Target="../media/image74.png"/><Relationship Id="rId69" Type="http://schemas.openxmlformats.org/officeDocument/2006/relationships/image" Target="../media/image75.png"/><Relationship Id="rId120" Type="http://schemas.openxmlformats.org/officeDocument/2006/relationships/image" Target="../media/image126.png"/><Relationship Id="rId121" Type="http://schemas.openxmlformats.org/officeDocument/2006/relationships/image" Target="../media/image127.png"/><Relationship Id="rId122" Type="http://schemas.openxmlformats.org/officeDocument/2006/relationships/image" Target="../media/image128.jpeg"/><Relationship Id="rId123" Type="http://schemas.openxmlformats.org/officeDocument/2006/relationships/image" Target="../media/image129.png"/><Relationship Id="rId124" Type="http://schemas.openxmlformats.org/officeDocument/2006/relationships/image" Target="../media/image130.png"/><Relationship Id="rId125" Type="http://schemas.openxmlformats.org/officeDocument/2006/relationships/image" Target="../media/image131.png"/><Relationship Id="rId126" Type="http://schemas.openxmlformats.org/officeDocument/2006/relationships/image" Target="../media/image132.jpeg"/><Relationship Id="rId127" Type="http://schemas.openxmlformats.org/officeDocument/2006/relationships/image" Target="../media/image133.png"/><Relationship Id="rId128" Type="http://schemas.openxmlformats.org/officeDocument/2006/relationships/image" Target="../media/image134.png"/><Relationship Id="rId129" Type="http://schemas.openxmlformats.org/officeDocument/2006/relationships/image" Target="../media/image135.png"/><Relationship Id="rId40" Type="http://schemas.openxmlformats.org/officeDocument/2006/relationships/image" Target="../media/image46.png"/><Relationship Id="rId41" Type="http://schemas.openxmlformats.org/officeDocument/2006/relationships/image" Target="../media/image47.png"/><Relationship Id="rId42" Type="http://schemas.openxmlformats.org/officeDocument/2006/relationships/image" Target="../media/image48.png"/><Relationship Id="rId90" Type="http://schemas.openxmlformats.org/officeDocument/2006/relationships/image" Target="../media/image96.png"/><Relationship Id="rId91" Type="http://schemas.openxmlformats.org/officeDocument/2006/relationships/image" Target="../media/image97.png"/><Relationship Id="rId92" Type="http://schemas.openxmlformats.org/officeDocument/2006/relationships/image" Target="../media/image98.jpeg"/><Relationship Id="rId93" Type="http://schemas.openxmlformats.org/officeDocument/2006/relationships/image" Target="../media/image99.png"/><Relationship Id="rId94" Type="http://schemas.openxmlformats.org/officeDocument/2006/relationships/image" Target="../media/image100.jpeg"/><Relationship Id="rId95" Type="http://schemas.openxmlformats.org/officeDocument/2006/relationships/image" Target="../media/image101.png"/><Relationship Id="rId96" Type="http://schemas.openxmlformats.org/officeDocument/2006/relationships/image" Target="../media/image102.jpeg"/><Relationship Id="rId101" Type="http://schemas.openxmlformats.org/officeDocument/2006/relationships/image" Target="../media/image107.png"/><Relationship Id="rId102" Type="http://schemas.openxmlformats.org/officeDocument/2006/relationships/image" Target="../media/image108.jpeg"/><Relationship Id="rId103" Type="http://schemas.openxmlformats.org/officeDocument/2006/relationships/image" Target="../media/image109.png"/><Relationship Id="rId104" Type="http://schemas.openxmlformats.org/officeDocument/2006/relationships/image" Target="../media/image110.png"/><Relationship Id="rId105" Type="http://schemas.openxmlformats.org/officeDocument/2006/relationships/image" Target="../media/image111.jpeg"/><Relationship Id="rId106" Type="http://schemas.openxmlformats.org/officeDocument/2006/relationships/image" Target="../media/image112.png"/><Relationship Id="rId107" Type="http://schemas.openxmlformats.org/officeDocument/2006/relationships/image" Target="../media/image113.jpeg"/><Relationship Id="rId108" Type="http://schemas.openxmlformats.org/officeDocument/2006/relationships/image" Target="../media/image114.png"/><Relationship Id="rId109" Type="http://schemas.openxmlformats.org/officeDocument/2006/relationships/image" Target="../media/image115.png"/><Relationship Id="rId97" Type="http://schemas.openxmlformats.org/officeDocument/2006/relationships/image" Target="../media/image103.png"/><Relationship Id="rId98" Type="http://schemas.openxmlformats.org/officeDocument/2006/relationships/image" Target="../media/image104.png"/><Relationship Id="rId99" Type="http://schemas.openxmlformats.org/officeDocument/2006/relationships/image" Target="../media/image105.png"/><Relationship Id="rId43" Type="http://schemas.openxmlformats.org/officeDocument/2006/relationships/image" Target="../media/image49.png"/><Relationship Id="rId44" Type="http://schemas.openxmlformats.org/officeDocument/2006/relationships/image" Target="../media/image50.png"/><Relationship Id="rId45" Type="http://schemas.openxmlformats.org/officeDocument/2006/relationships/image" Target="../media/image51.png"/><Relationship Id="rId46" Type="http://schemas.openxmlformats.org/officeDocument/2006/relationships/image" Target="../media/image52.png"/><Relationship Id="rId47" Type="http://schemas.openxmlformats.org/officeDocument/2006/relationships/image" Target="../media/image53.png"/><Relationship Id="rId48" Type="http://schemas.openxmlformats.org/officeDocument/2006/relationships/image" Target="../media/image54.png"/><Relationship Id="rId49" Type="http://schemas.openxmlformats.org/officeDocument/2006/relationships/image" Target="../media/image55.png"/><Relationship Id="rId100" Type="http://schemas.openxmlformats.org/officeDocument/2006/relationships/image" Target="../media/image106.png"/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70" Type="http://schemas.openxmlformats.org/officeDocument/2006/relationships/image" Target="../media/image76.png"/><Relationship Id="rId71" Type="http://schemas.openxmlformats.org/officeDocument/2006/relationships/image" Target="../media/image77.png"/><Relationship Id="rId72" Type="http://schemas.openxmlformats.org/officeDocument/2006/relationships/image" Target="../media/image78.png"/><Relationship Id="rId73" Type="http://schemas.openxmlformats.org/officeDocument/2006/relationships/image" Target="../media/image79.png"/><Relationship Id="rId74" Type="http://schemas.openxmlformats.org/officeDocument/2006/relationships/image" Target="../media/image80.png"/><Relationship Id="rId75" Type="http://schemas.openxmlformats.org/officeDocument/2006/relationships/image" Target="../media/image81.png"/><Relationship Id="rId76" Type="http://schemas.openxmlformats.org/officeDocument/2006/relationships/image" Target="../media/image82.png"/><Relationship Id="rId77" Type="http://schemas.openxmlformats.org/officeDocument/2006/relationships/image" Target="../media/image83.png"/><Relationship Id="rId78" Type="http://schemas.openxmlformats.org/officeDocument/2006/relationships/image" Target="../media/image84.png"/><Relationship Id="rId79" Type="http://schemas.openxmlformats.org/officeDocument/2006/relationships/image" Target="../media/image85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png"/><Relationship Id="rId29" Type="http://schemas.openxmlformats.org/officeDocument/2006/relationships/image" Target="../media/image35.png"/><Relationship Id="rId130" Type="http://schemas.openxmlformats.org/officeDocument/2006/relationships/image" Target="../media/image136.png"/><Relationship Id="rId131" Type="http://schemas.openxmlformats.org/officeDocument/2006/relationships/image" Target="../media/image137.png"/><Relationship Id="rId132" Type="http://schemas.openxmlformats.org/officeDocument/2006/relationships/image" Target="../media/image138.png"/><Relationship Id="rId133" Type="http://schemas.openxmlformats.org/officeDocument/2006/relationships/image" Target="../media/image139.png"/><Relationship Id="rId134" Type="http://schemas.openxmlformats.org/officeDocument/2006/relationships/image" Target="../media/image140.png"/><Relationship Id="rId135" Type="http://schemas.openxmlformats.org/officeDocument/2006/relationships/image" Target="../media/image141.png"/><Relationship Id="rId136" Type="http://schemas.openxmlformats.org/officeDocument/2006/relationships/image" Target="../media/image142.png"/><Relationship Id="rId137" Type="http://schemas.openxmlformats.org/officeDocument/2006/relationships/image" Target="../media/image143.png"/><Relationship Id="rId138" Type="http://schemas.openxmlformats.org/officeDocument/2006/relationships/image" Target="../media/image144.png"/><Relationship Id="rId139" Type="http://schemas.openxmlformats.org/officeDocument/2006/relationships/image" Target="../media/image1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50" Type="http://schemas.openxmlformats.org/officeDocument/2006/relationships/image" Target="../media/image56.png"/><Relationship Id="rId51" Type="http://schemas.openxmlformats.org/officeDocument/2006/relationships/image" Target="../media/image57.png"/><Relationship Id="rId52" Type="http://schemas.openxmlformats.org/officeDocument/2006/relationships/image" Target="../media/image58.png"/><Relationship Id="rId53" Type="http://schemas.openxmlformats.org/officeDocument/2006/relationships/image" Target="../media/image59.png"/><Relationship Id="rId54" Type="http://schemas.openxmlformats.org/officeDocument/2006/relationships/image" Target="../media/image60.png"/><Relationship Id="rId55" Type="http://schemas.openxmlformats.org/officeDocument/2006/relationships/image" Target="../media/image61.png"/><Relationship Id="rId56" Type="http://schemas.openxmlformats.org/officeDocument/2006/relationships/image" Target="../media/image62.png"/><Relationship Id="rId57" Type="http://schemas.openxmlformats.org/officeDocument/2006/relationships/image" Target="../media/image63.png"/><Relationship Id="rId58" Type="http://schemas.openxmlformats.org/officeDocument/2006/relationships/image" Target="../media/image64.png"/><Relationship Id="rId59" Type="http://schemas.openxmlformats.org/officeDocument/2006/relationships/image" Target="../media/image65.png"/><Relationship Id="rId110" Type="http://schemas.openxmlformats.org/officeDocument/2006/relationships/image" Target="../media/image116.jpeg"/><Relationship Id="rId111" Type="http://schemas.openxmlformats.org/officeDocument/2006/relationships/image" Target="../media/image117.png"/><Relationship Id="rId112" Type="http://schemas.openxmlformats.org/officeDocument/2006/relationships/image" Target="../media/image118.png"/><Relationship Id="rId113" Type="http://schemas.openxmlformats.org/officeDocument/2006/relationships/image" Target="../media/image119.png"/><Relationship Id="rId114" Type="http://schemas.openxmlformats.org/officeDocument/2006/relationships/image" Target="../media/image120.png"/><Relationship Id="rId115" Type="http://schemas.openxmlformats.org/officeDocument/2006/relationships/image" Target="../media/image121.png"/><Relationship Id="rId116" Type="http://schemas.openxmlformats.org/officeDocument/2006/relationships/image" Target="../media/image122.jpeg"/><Relationship Id="rId117" Type="http://schemas.openxmlformats.org/officeDocument/2006/relationships/image" Target="../media/image123.png"/><Relationship Id="rId118" Type="http://schemas.openxmlformats.org/officeDocument/2006/relationships/image" Target="../media/image124.png"/><Relationship Id="rId119" Type="http://schemas.openxmlformats.org/officeDocument/2006/relationships/image" Target="../media/image125.png"/><Relationship Id="rId30" Type="http://schemas.openxmlformats.org/officeDocument/2006/relationships/image" Target="../media/image36.png"/><Relationship Id="rId31" Type="http://schemas.openxmlformats.org/officeDocument/2006/relationships/image" Target="../media/image37.png"/><Relationship Id="rId32" Type="http://schemas.openxmlformats.org/officeDocument/2006/relationships/image" Target="../media/image38.png"/><Relationship Id="rId33" Type="http://schemas.openxmlformats.org/officeDocument/2006/relationships/image" Target="../media/image39.png"/><Relationship Id="rId34" Type="http://schemas.openxmlformats.org/officeDocument/2006/relationships/image" Target="../media/image40.png"/><Relationship Id="rId35" Type="http://schemas.openxmlformats.org/officeDocument/2006/relationships/image" Target="../media/image41.png"/><Relationship Id="rId36" Type="http://schemas.openxmlformats.org/officeDocument/2006/relationships/image" Target="../media/image42.png"/><Relationship Id="rId37" Type="http://schemas.openxmlformats.org/officeDocument/2006/relationships/image" Target="../media/image43.png"/><Relationship Id="rId38" Type="http://schemas.openxmlformats.org/officeDocument/2006/relationships/image" Target="../media/image44.png"/><Relationship Id="rId39" Type="http://schemas.openxmlformats.org/officeDocument/2006/relationships/image" Target="../media/image45.png"/><Relationship Id="rId80" Type="http://schemas.openxmlformats.org/officeDocument/2006/relationships/image" Target="../media/image86.png"/><Relationship Id="rId81" Type="http://schemas.openxmlformats.org/officeDocument/2006/relationships/image" Target="../media/image87.png"/><Relationship Id="rId82" Type="http://schemas.openxmlformats.org/officeDocument/2006/relationships/image" Target="../media/image88.png"/><Relationship Id="rId83" Type="http://schemas.openxmlformats.org/officeDocument/2006/relationships/image" Target="../media/image89.png"/><Relationship Id="rId84" Type="http://schemas.openxmlformats.org/officeDocument/2006/relationships/image" Target="../media/image90.png"/><Relationship Id="rId85" Type="http://schemas.openxmlformats.org/officeDocument/2006/relationships/image" Target="../media/image91.png"/><Relationship Id="rId86" Type="http://schemas.openxmlformats.org/officeDocument/2006/relationships/image" Target="../media/image92.png"/><Relationship Id="rId87" Type="http://schemas.openxmlformats.org/officeDocument/2006/relationships/image" Target="../media/image93.png"/><Relationship Id="rId88" Type="http://schemas.openxmlformats.org/officeDocument/2006/relationships/image" Target="../media/image94.png"/><Relationship Id="rId89" Type="http://schemas.openxmlformats.org/officeDocument/2006/relationships/image" Target="../media/image95.jpeg"/><Relationship Id="rId140" Type="http://schemas.openxmlformats.org/officeDocument/2006/relationships/image" Target="../media/image1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14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243" y="2229688"/>
            <a:ext cx="4645450" cy="261061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0201" y="720533"/>
            <a:ext cx="4743382" cy="3781633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Enterprise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Mobility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101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597523" y="326834"/>
            <a:ext cx="2413000" cy="1082866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algn="l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Rob Ross</a:t>
            </a:r>
          </a:p>
          <a:p>
            <a:pPr algn="l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VP Business Development</a:t>
            </a:r>
          </a:p>
          <a:p>
            <a:pPr algn="l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rob@xamarin.com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723900" y="2019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4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88975" y="346075"/>
            <a:ext cx="7772400" cy="457200"/>
          </a:xfrm>
          <a:prstGeom prst="rect">
            <a:avLst/>
          </a:prstGeom>
          <a:effectLst/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What is the Enterprise Mobility Market?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94852" y="904815"/>
            <a:ext cx="8935568" cy="2011680"/>
            <a:chOff x="94852" y="904815"/>
            <a:chExt cx="8935568" cy="2011680"/>
          </a:xfrm>
        </p:grpSpPr>
        <p:grpSp>
          <p:nvGrpSpPr>
            <p:cNvPr id="75" name="Group 74"/>
            <p:cNvGrpSpPr/>
            <p:nvPr/>
          </p:nvGrpSpPr>
          <p:grpSpPr>
            <a:xfrm>
              <a:off x="94852" y="904815"/>
              <a:ext cx="2176272" cy="2011680"/>
              <a:chOff x="94852" y="904815"/>
              <a:chExt cx="2176272" cy="201168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04435" y="904815"/>
                <a:ext cx="2157106" cy="2011680"/>
              </a:xfrm>
              <a:prstGeom prst="rect">
                <a:avLst/>
              </a:prstGeom>
              <a:solidFill>
                <a:srgbClr val="99FF99"/>
              </a:solidFill>
              <a:ln w="38100" cmpd="sng">
                <a:solidFill>
                  <a:srgbClr val="33663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/>
              <a:lstStyle/>
              <a:p>
                <a:pPr algn="ctr"/>
                <a:endParaRPr lang="en-US" sz="200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94852" y="1063320"/>
                <a:ext cx="2176272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US" b="1" dirty="0" smtClean="0">
                    <a:latin typeface="+mn-lt"/>
                  </a:rPr>
                  <a:t>Mobile Devices</a:t>
                </a:r>
                <a:endParaRPr lang="en-US" b="1" dirty="0">
                  <a:latin typeface="+mn-lt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40572" y="1651873"/>
                <a:ext cx="2084832" cy="122529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051" y="1997380"/>
                <a:ext cx="523875" cy="609508"/>
              </a:xfrm>
              <a:prstGeom prst="rect">
                <a:avLst/>
              </a:prstGeom>
              <a:effectLst/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524" y="1714641"/>
                <a:ext cx="1295400" cy="427383"/>
              </a:xfrm>
              <a:prstGeom prst="rect">
                <a:avLst/>
              </a:prstGeom>
              <a:effectLst/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1524" y="2449699"/>
                <a:ext cx="914400" cy="304801"/>
              </a:xfrm>
              <a:prstGeom prst="rect">
                <a:avLst/>
              </a:prstGeom>
              <a:effectLst/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8224" y="2059144"/>
                <a:ext cx="826759" cy="390555"/>
              </a:xfrm>
              <a:prstGeom prst="rect">
                <a:avLst/>
              </a:prstGeom>
              <a:effectLst/>
            </p:spPr>
          </p:pic>
        </p:grpSp>
        <p:grpSp>
          <p:nvGrpSpPr>
            <p:cNvPr id="76" name="Group 75"/>
            <p:cNvGrpSpPr/>
            <p:nvPr/>
          </p:nvGrpSpPr>
          <p:grpSpPr>
            <a:xfrm>
              <a:off x="2329423" y="904815"/>
              <a:ext cx="2190218" cy="2011680"/>
              <a:chOff x="2392923" y="904815"/>
              <a:chExt cx="2190218" cy="201168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2392923" y="904815"/>
                <a:ext cx="2190218" cy="2011680"/>
              </a:xfrm>
              <a:prstGeom prst="rect">
                <a:avLst/>
              </a:prstGeom>
              <a:solidFill>
                <a:srgbClr val="FF99FF"/>
              </a:solidFill>
              <a:ln w="38100" cmpd="sng"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/>
              <a:lstStyle/>
              <a:p>
                <a:pPr algn="ctr"/>
                <a:endParaRPr lang="en-US" sz="200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399896" y="1063320"/>
                <a:ext cx="2176272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 anchorCtr="1">
                <a:spAutoFit/>
              </a:bodyPr>
              <a:lstStyle/>
              <a:p>
                <a:pPr algn="ctr"/>
                <a:r>
                  <a:rPr lang="en-US" b="1" dirty="0" smtClean="0">
                    <a:latin typeface="+mn-lt"/>
                  </a:rPr>
                  <a:t>Mobile OS</a:t>
                </a:r>
                <a:endParaRPr lang="en-US" b="1" dirty="0">
                  <a:latin typeface="+mn-lt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2445616" y="1651873"/>
                <a:ext cx="2084832" cy="122529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33373" y="1937853"/>
                <a:ext cx="523875" cy="609508"/>
              </a:xfrm>
              <a:prstGeom prst="rect">
                <a:avLst/>
              </a:prstGeom>
              <a:effectLst/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1262" y="2081699"/>
                <a:ext cx="1084034" cy="417398"/>
              </a:xfrm>
              <a:prstGeom prst="rect">
                <a:avLst/>
              </a:prstGeom>
              <a:effectLst/>
            </p:spPr>
          </p:pic>
        </p:grpSp>
        <p:grpSp>
          <p:nvGrpSpPr>
            <p:cNvPr id="78" name="Group 77"/>
            <p:cNvGrpSpPr/>
            <p:nvPr/>
          </p:nvGrpSpPr>
          <p:grpSpPr>
            <a:xfrm>
              <a:off x="6801821" y="904815"/>
              <a:ext cx="2228599" cy="2011680"/>
              <a:chOff x="6903421" y="904815"/>
              <a:chExt cx="2228599" cy="201168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6903421" y="904815"/>
                <a:ext cx="2228599" cy="2011680"/>
              </a:xfrm>
              <a:prstGeom prst="rect">
                <a:avLst/>
              </a:prstGeom>
              <a:solidFill>
                <a:srgbClr val="FF9933"/>
              </a:solidFill>
              <a:ln w="38100" cmpd="sng">
                <a:solidFill>
                  <a:srgbClr val="6633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929584" y="975604"/>
                <a:ext cx="2176272" cy="544765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 anchorCtr="1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 smtClean="0">
                    <a:latin typeface="+mn-lt"/>
                  </a:rPr>
                  <a:t>Business Apps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b="1" dirty="0" smtClean="0">
                    <a:latin typeface="+mn-lt"/>
                  </a:rPr>
                  <a:t> (ERP, CRM, BI, HCM)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975304" y="1651873"/>
                <a:ext cx="2084832" cy="122529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55" name="Picture 9" descr="skitched-20131006-002139.jp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9525" y="1828145"/>
                <a:ext cx="1176391" cy="1827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80369" y="2113144"/>
                <a:ext cx="643986" cy="441998"/>
              </a:xfrm>
              <a:prstGeom prst="rect">
                <a:avLst/>
              </a:prstGeom>
              <a:effectLst/>
            </p:spPr>
          </p:pic>
          <p:pic>
            <p:nvPicPr>
              <p:cNvPr id="57" name="Picture 12" descr="skitched-20140303-110215.jp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11700" y="2100313"/>
                <a:ext cx="732396" cy="3627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1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1925" y="2513949"/>
                <a:ext cx="1297991" cy="2954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7" name="Group 76"/>
            <p:cNvGrpSpPr/>
            <p:nvPr/>
          </p:nvGrpSpPr>
          <p:grpSpPr>
            <a:xfrm>
              <a:off x="4579632" y="904815"/>
              <a:ext cx="2176272" cy="2011680"/>
              <a:chOff x="4668532" y="904815"/>
              <a:chExt cx="2176272" cy="201168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4671157" y="904815"/>
                <a:ext cx="2171023" cy="2011680"/>
              </a:xfrm>
              <a:prstGeom prst="rect">
                <a:avLst/>
              </a:prstGeom>
              <a:solidFill>
                <a:srgbClr val="FF9933"/>
              </a:solidFill>
              <a:ln w="38100" cmpd="sng">
                <a:solidFill>
                  <a:srgbClr val="6633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668532" y="975604"/>
                <a:ext cx="2176272" cy="544765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 anchorCtr="1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 smtClean="0">
                    <a:latin typeface="+mn-lt"/>
                  </a:rPr>
                  <a:t>Telecom, Internet &amp; Data</a:t>
                </a:r>
                <a:endParaRPr lang="en-US" b="1" dirty="0">
                  <a:latin typeface="+mn-lt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714252" y="1651873"/>
                <a:ext cx="2084832" cy="122529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63679" y="1695755"/>
                <a:ext cx="946638" cy="457200"/>
              </a:xfrm>
              <a:prstGeom prst="rect">
                <a:avLst/>
              </a:prstGeom>
              <a:effectLst/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6508" y="1761961"/>
                <a:ext cx="914400" cy="548640"/>
              </a:xfrm>
              <a:prstGeom prst="rect">
                <a:avLst/>
              </a:prstGeom>
              <a:effectLst/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83961" y="2242607"/>
                <a:ext cx="1202649" cy="496222"/>
              </a:xfrm>
              <a:prstGeom prst="rect">
                <a:avLst/>
              </a:prstGeom>
              <a:effectLst/>
            </p:spPr>
          </p:pic>
        </p:grpSp>
      </p:grpSp>
      <p:sp>
        <p:nvSpPr>
          <p:cNvPr id="30" name="Rectangle 29"/>
          <p:cNvSpPr/>
          <p:nvPr/>
        </p:nvSpPr>
        <p:spPr>
          <a:xfrm>
            <a:off x="7172985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 sz="2000"/>
          </a:p>
        </p:txBody>
      </p:sp>
      <p:grpSp>
        <p:nvGrpSpPr>
          <p:cNvPr id="82" name="Group 81"/>
          <p:cNvGrpSpPr/>
          <p:nvPr/>
        </p:nvGrpSpPr>
        <p:grpSpPr>
          <a:xfrm>
            <a:off x="97688" y="3001687"/>
            <a:ext cx="8938876" cy="2011680"/>
            <a:chOff x="97688" y="3001687"/>
            <a:chExt cx="8938876" cy="2011680"/>
          </a:xfrm>
        </p:grpSpPr>
        <p:grpSp>
          <p:nvGrpSpPr>
            <p:cNvPr id="80" name="Group 79"/>
            <p:cNvGrpSpPr/>
            <p:nvPr/>
          </p:nvGrpSpPr>
          <p:grpSpPr>
            <a:xfrm>
              <a:off x="4582468" y="3001687"/>
              <a:ext cx="2170601" cy="2011680"/>
              <a:chOff x="4671368" y="2995295"/>
              <a:chExt cx="2170601" cy="20116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678237" y="2995295"/>
                <a:ext cx="2156863" cy="2011680"/>
              </a:xfrm>
              <a:prstGeom prst="rect">
                <a:avLst/>
              </a:prstGeom>
              <a:solidFill>
                <a:srgbClr val="99CCFF"/>
              </a:solidFill>
              <a:ln w="38100" cmpd="sng">
                <a:solidFill>
                  <a:srgbClr val="0033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671368" y="3101116"/>
                <a:ext cx="2170601" cy="544765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 anchorCtr="1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 smtClean="0">
                    <a:latin typeface="+mn-lt"/>
                  </a:rPr>
                  <a:t>Mobile Dev Tools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b="1" dirty="0" smtClean="0">
                    <a:latin typeface="+mn-lt"/>
                  </a:rPr>
                  <a:t>&amp; Services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4714252" y="3730610"/>
                <a:ext cx="2084832" cy="122529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3679" y="4032270"/>
                <a:ext cx="1785978" cy="746302"/>
              </a:xfrm>
              <a:prstGeom prst="rect">
                <a:avLst/>
              </a:prstGeom>
              <a:effectLst/>
            </p:spPr>
          </p:pic>
        </p:grpSp>
        <p:grpSp>
          <p:nvGrpSpPr>
            <p:cNvPr id="73" name="Group 72"/>
            <p:cNvGrpSpPr/>
            <p:nvPr/>
          </p:nvGrpSpPr>
          <p:grpSpPr>
            <a:xfrm>
              <a:off x="97688" y="3001687"/>
              <a:ext cx="2170601" cy="2011680"/>
              <a:chOff x="97688" y="3008079"/>
              <a:chExt cx="2170601" cy="2011680"/>
            </a:xfrm>
            <a:effectLst/>
          </p:grpSpPr>
          <p:sp>
            <p:nvSpPr>
              <p:cNvPr id="27" name="Rectangle 26"/>
              <p:cNvSpPr/>
              <p:nvPr/>
            </p:nvSpPr>
            <p:spPr>
              <a:xfrm>
                <a:off x="104557" y="3008079"/>
                <a:ext cx="2156863" cy="2011680"/>
              </a:xfrm>
              <a:prstGeom prst="rect">
                <a:avLst/>
              </a:prstGeom>
              <a:solidFill>
                <a:srgbClr val="99CCFF"/>
              </a:solidFill>
              <a:ln w="38100" cmpd="sng">
                <a:solidFill>
                  <a:srgbClr val="0033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97688" y="3101116"/>
                <a:ext cx="2170601" cy="544765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 smtClean="0">
                    <a:latin typeface="+mn-lt"/>
                  </a:rPr>
                  <a:t>Mobile Cloud Infrastructure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40572" y="3730610"/>
                <a:ext cx="2084832" cy="122529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59" name="Picture 1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0988" y="4462400"/>
                <a:ext cx="1524001" cy="3469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0" name="Picture 8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599" y="3862520"/>
                <a:ext cx="872378" cy="316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" name="Picture 10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8224" y="4112708"/>
                <a:ext cx="800128" cy="32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6795676" y="3001687"/>
              <a:ext cx="2240888" cy="2011680"/>
              <a:chOff x="6897276" y="3008079"/>
              <a:chExt cx="2240888" cy="2011680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6922611" y="3008079"/>
                <a:ext cx="2190218" cy="2011680"/>
              </a:xfrm>
              <a:prstGeom prst="rect">
                <a:avLst/>
              </a:prstGeom>
              <a:solidFill>
                <a:srgbClr val="FF99FF"/>
              </a:solidFill>
              <a:ln w="38100" cmpd="sng">
                <a:solidFill>
                  <a:srgbClr val="66006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/>
              <a:lstStyle/>
              <a:p>
                <a:pPr algn="ctr"/>
                <a:endParaRPr lang="en-US" sz="200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6897276" y="3101116"/>
                <a:ext cx="2240888" cy="544765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 anchorCtr="1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 smtClean="0">
                    <a:latin typeface="+mn-lt"/>
                  </a:rPr>
                  <a:t>Professional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b="1" dirty="0" smtClean="0">
                    <a:latin typeface="+mn-lt"/>
                  </a:rPr>
                  <a:t>Services</a:t>
                </a:r>
                <a:endParaRPr lang="en-US" b="1" dirty="0">
                  <a:latin typeface="+mn-lt"/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975304" y="3730610"/>
                <a:ext cx="2084832" cy="122529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94909" y="3754476"/>
                <a:ext cx="1062277" cy="589370"/>
              </a:xfrm>
              <a:prstGeom prst="rect">
                <a:avLst/>
              </a:prstGeom>
              <a:effectLst/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49215" y="4280346"/>
                <a:ext cx="1088456" cy="630936"/>
              </a:xfrm>
              <a:prstGeom prst="rect">
                <a:avLst/>
              </a:prstGeom>
              <a:effectLst/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62374" y="4180652"/>
                <a:ext cx="1567542" cy="274320"/>
              </a:xfrm>
              <a:prstGeom prst="rect">
                <a:avLst/>
              </a:prstGeom>
              <a:effectLst/>
            </p:spPr>
          </p:pic>
        </p:grpSp>
        <p:grpSp>
          <p:nvGrpSpPr>
            <p:cNvPr id="81" name="Group 80"/>
            <p:cNvGrpSpPr/>
            <p:nvPr/>
          </p:nvGrpSpPr>
          <p:grpSpPr>
            <a:xfrm>
              <a:off x="2326929" y="3001687"/>
              <a:ext cx="2195206" cy="2011680"/>
              <a:chOff x="2390429" y="3008079"/>
              <a:chExt cx="2195206" cy="201168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2390429" y="3008079"/>
                <a:ext cx="2195206" cy="2011680"/>
              </a:xfrm>
              <a:prstGeom prst="rect">
                <a:avLst/>
              </a:prstGeom>
              <a:solidFill>
                <a:srgbClr val="99FF99"/>
              </a:solidFill>
              <a:ln w="38100" cmpd="sng">
                <a:solidFill>
                  <a:srgbClr val="336633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 anchorCtr="1"/>
              <a:lstStyle/>
              <a:p>
                <a:pPr algn="ctr"/>
                <a:endParaRPr lang="en-US" sz="200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2465608" y="3101116"/>
                <a:ext cx="2044848" cy="544765"/>
              </a:xfrm>
              <a:prstGeom prst="rect">
                <a:avLst/>
              </a:prstGeom>
              <a:noFill/>
              <a:effectLst/>
            </p:spPr>
            <p:txBody>
              <a:bodyPr wrap="square" rtlCol="0" anchor="ctr" anchorCtr="1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b="1" dirty="0" smtClean="0">
                    <a:latin typeface="+mn-lt"/>
                  </a:rPr>
                  <a:t>Enterprise Mobility Management </a:t>
                </a:r>
                <a:endParaRPr lang="en-US" b="1" dirty="0">
                  <a:latin typeface="+mn-lt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2445616" y="3743310"/>
                <a:ext cx="2084832" cy="1225296"/>
              </a:xfrm>
              <a:prstGeom prst="rect">
                <a:avLst/>
              </a:prstGeom>
              <a:solidFill>
                <a:schemeClr val="bg1"/>
              </a:solidFill>
              <a:ln w="9525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/>
              <a:p>
                <a:pPr algn="ctr"/>
                <a:endParaRPr lang="en-US" sz="2000"/>
              </a:p>
            </p:txBody>
          </p:sp>
          <p:pic>
            <p:nvPicPr>
              <p:cNvPr id="62" name="Picture 284" descr="skitched-20131008-002209.jpg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0595" y="3819814"/>
                <a:ext cx="752475" cy="3571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287" descr="skitched-20131008-002649.jpg"/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9130" y="4242696"/>
                <a:ext cx="1022930" cy="2500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5" name="Picture 288" descr="skitched-20131008-002824.jpg"/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0904" y="3828524"/>
                <a:ext cx="502657" cy="4391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6" name="Picture 10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5168" y="4554473"/>
                <a:ext cx="800128" cy="320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" name="Picture 70" descr="Pasted_Image_6_3_15__4_11_PM.jpg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52712" y="4502166"/>
                <a:ext cx="704536" cy="280190"/>
              </a:xfrm>
              <a:prstGeom prst="rect">
                <a:avLst/>
              </a:prstGeom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07898251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46075"/>
            <a:ext cx="91440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2017 Market Size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1" name="Picture 10" descr="Pasted_Image_5_31_15__11_04_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584" y="3418690"/>
            <a:ext cx="3096651" cy="274320"/>
          </a:xfrm>
          <a:prstGeom prst="rect">
            <a:avLst/>
          </a:prstGeom>
        </p:spPr>
      </p:pic>
      <p:grpSp>
        <p:nvGrpSpPr>
          <p:cNvPr id="16" name="Group 15"/>
          <p:cNvGrpSpPr>
            <a:grpSpLocks noChangeAspect="1"/>
          </p:cNvGrpSpPr>
          <p:nvPr/>
        </p:nvGrpSpPr>
        <p:grpSpPr>
          <a:xfrm>
            <a:off x="5345368" y="1844145"/>
            <a:ext cx="3271082" cy="457200"/>
            <a:chOff x="1471524" y="3281189"/>
            <a:chExt cx="5064231" cy="70782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1524" y="3281189"/>
              <a:ext cx="665115" cy="707829"/>
            </a:xfrm>
            <a:prstGeom prst="rect">
              <a:avLst/>
            </a:prstGeom>
          </p:spPr>
        </p:pic>
        <p:pic>
          <p:nvPicPr>
            <p:cNvPr id="15" name="Picture 14" descr="Pasted_Image_5_31_15__11_06_PM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227" y="3421800"/>
              <a:ext cx="4424528" cy="426607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383675" y="1371216"/>
            <a:ext cx="1717889" cy="1403059"/>
          </a:xfrm>
          <a:prstGeom prst="rect">
            <a:avLst/>
          </a:prstGeom>
          <a:solidFill>
            <a:srgbClr val="96F799"/>
          </a:solidFill>
          <a:ln w="28575" cmpd="sng">
            <a:solidFill>
              <a:srgbClr val="3366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26691" y="1780357"/>
            <a:ext cx="1231856" cy="58477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3200" b="1" dirty="0" smtClean="0"/>
              <a:t>$174B</a:t>
            </a:r>
            <a:endParaRPr lang="en-US" sz="3200" b="1" dirty="0"/>
          </a:p>
        </p:txBody>
      </p:sp>
      <p:sp>
        <p:nvSpPr>
          <p:cNvPr id="20" name="Rectangle 19"/>
          <p:cNvSpPr/>
          <p:nvPr/>
        </p:nvSpPr>
        <p:spPr>
          <a:xfrm>
            <a:off x="383675" y="2854321"/>
            <a:ext cx="1717889" cy="1403059"/>
          </a:xfrm>
          <a:prstGeom prst="rect">
            <a:avLst/>
          </a:prstGeom>
          <a:solidFill>
            <a:srgbClr val="99CCFF"/>
          </a:solidFill>
          <a:ln w="28575" cmpd="sng">
            <a:solidFill>
              <a:srgbClr val="0033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26691" y="3263462"/>
            <a:ext cx="1231856" cy="58477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3200" b="1" dirty="0" smtClean="0"/>
              <a:t>$53B</a:t>
            </a:r>
            <a:endParaRPr lang="en-US" sz="3200" b="1" dirty="0"/>
          </a:p>
        </p:txBody>
      </p:sp>
      <p:sp>
        <p:nvSpPr>
          <p:cNvPr id="25" name="Rectangle 24"/>
          <p:cNvSpPr/>
          <p:nvPr/>
        </p:nvSpPr>
        <p:spPr>
          <a:xfrm>
            <a:off x="2183081" y="1371216"/>
            <a:ext cx="2917499" cy="1403059"/>
          </a:xfrm>
          <a:prstGeom prst="rect">
            <a:avLst/>
          </a:prstGeom>
          <a:solidFill>
            <a:srgbClr val="96F799"/>
          </a:solidFill>
          <a:ln w="28575" cmpd="sng">
            <a:solidFill>
              <a:srgbClr val="33663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375381" y="1607233"/>
            <a:ext cx="2532899" cy="93102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3000" b="1" dirty="0" smtClean="0">
                <a:solidFill>
                  <a:srgbClr val="262626"/>
                </a:solidFill>
              </a:rPr>
              <a:t>Enterprise Mobility</a:t>
            </a:r>
            <a:endParaRPr lang="en-US" sz="3000" b="1" dirty="0">
              <a:solidFill>
                <a:srgbClr val="262626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83081" y="2854321"/>
            <a:ext cx="2917499" cy="1403059"/>
          </a:xfrm>
          <a:prstGeom prst="rect">
            <a:avLst/>
          </a:prstGeom>
          <a:solidFill>
            <a:srgbClr val="99CCFF"/>
          </a:solidFill>
          <a:ln w="28575" cmpd="sng">
            <a:solidFill>
              <a:srgbClr val="0033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375381" y="3132657"/>
            <a:ext cx="2532899" cy="84638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Mobile Business Apps</a:t>
            </a:r>
            <a:endParaRPr lang="en-US" sz="3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84332" y="1371216"/>
            <a:ext cx="3593155" cy="1403059"/>
          </a:xfrm>
          <a:prstGeom prst="rect">
            <a:avLst/>
          </a:prstGeom>
          <a:noFill/>
          <a:ln w="28575" cmpd="sng">
            <a:solidFill>
              <a:srgbClr val="0033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184332" y="2854321"/>
            <a:ext cx="3593155" cy="1403059"/>
          </a:xfrm>
          <a:prstGeom prst="rect">
            <a:avLst/>
          </a:prstGeom>
          <a:noFill/>
          <a:ln w="28575" cmpd="sng">
            <a:solidFill>
              <a:srgbClr val="0033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5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88975" y="346075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What is “The Cloud”?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Cloud 2"/>
          <p:cNvSpPr/>
          <p:nvPr/>
        </p:nvSpPr>
        <p:spPr>
          <a:xfrm>
            <a:off x="2108200" y="1270000"/>
            <a:ext cx="4813300" cy="3175000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3157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The Evolution of Amazon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8" name="Picture 7" descr="Best_Animated_Explainer_Vide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" y="2586924"/>
            <a:ext cx="3291840" cy="2560320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649261" y="2519577"/>
            <a:ext cx="2193596" cy="774700"/>
            <a:chOff x="6649261" y="1699711"/>
            <a:chExt cx="2193596" cy="77470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6054" y="1802441"/>
              <a:ext cx="543342" cy="599200"/>
            </a:xfrm>
            <a:prstGeom prst="rect">
              <a:avLst/>
            </a:prstGeom>
          </p:spPr>
        </p:pic>
        <p:pic>
          <p:nvPicPr>
            <p:cNvPr id="24" name="Picture 23" descr="Pasted_Image_6_3_15__12_52_AM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7366" y="1699711"/>
              <a:ext cx="1498600" cy="774700"/>
            </a:xfrm>
            <a:prstGeom prst="rect">
              <a:avLst/>
            </a:prstGeom>
          </p:spPr>
        </p:pic>
        <p:sp>
          <p:nvSpPr>
            <p:cNvPr id="25" name="Rounded Rectangle 24"/>
            <p:cNvSpPr/>
            <p:nvPr/>
          </p:nvSpPr>
          <p:spPr>
            <a:xfrm>
              <a:off x="6649261" y="1699711"/>
              <a:ext cx="2193596" cy="77470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49261" y="3350467"/>
            <a:ext cx="2193596" cy="774700"/>
            <a:chOff x="6649261" y="1699711"/>
            <a:chExt cx="2193596" cy="77470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6054" y="1802441"/>
              <a:ext cx="543342" cy="599200"/>
            </a:xfrm>
            <a:prstGeom prst="rect">
              <a:avLst/>
            </a:prstGeom>
          </p:spPr>
        </p:pic>
        <p:pic>
          <p:nvPicPr>
            <p:cNvPr id="28" name="Picture 27" descr="Pasted_Image_6_3_15__12_52_AM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7366" y="1699711"/>
              <a:ext cx="1498600" cy="774700"/>
            </a:xfrm>
            <a:prstGeom prst="rect">
              <a:avLst/>
            </a:prstGeom>
          </p:spPr>
        </p:pic>
        <p:sp>
          <p:nvSpPr>
            <p:cNvPr id="29" name="Rounded Rectangle 28"/>
            <p:cNvSpPr/>
            <p:nvPr/>
          </p:nvSpPr>
          <p:spPr>
            <a:xfrm>
              <a:off x="6649261" y="1699711"/>
              <a:ext cx="2193596" cy="77470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649261" y="4185555"/>
            <a:ext cx="2193596" cy="774700"/>
            <a:chOff x="6649261" y="1699711"/>
            <a:chExt cx="2193596" cy="77470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6054" y="1802441"/>
              <a:ext cx="543342" cy="599200"/>
            </a:xfrm>
            <a:prstGeom prst="rect">
              <a:avLst/>
            </a:prstGeom>
          </p:spPr>
        </p:pic>
        <p:pic>
          <p:nvPicPr>
            <p:cNvPr id="32" name="Picture 31" descr="Pasted_Image_6_3_15__12_52_AM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7366" y="1699711"/>
              <a:ext cx="1498600" cy="774700"/>
            </a:xfrm>
            <a:prstGeom prst="rect">
              <a:avLst/>
            </a:prstGeom>
          </p:spPr>
        </p:pic>
        <p:sp>
          <p:nvSpPr>
            <p:cNvPr id="33" name="Rounded Rectangle 32"/>
            <p:cNvSpPr/>
            <p:nvPr/>
          </p:nvSpPr>
          <p:spPr>
            <a:xfrm>
              <a:off x="6649261" y="1699711"/>
              <a:ext cx="2193596" cy="77470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84204" y="930219"/>
            <a:ext cx="2917690" cy="2278905"/>
            <a:chOff x="2584204" y="930219"/>
            <a:chExt cx="2917690" cy="2278905"/>
          </a:xfrm>
        </p:grpSpPr>
        <p:sp>
          <p:nvSpPr>
            <p:cNvPr id="23" name="Cloud 22"/>
            <p:cNvSpPr/>
            <p:nvPr/>
          </p:nvSpPr>
          <p:spPr bwMode="auto">
            <a:xfrm>
              <a:off x="2994270" y="930219"/>
              <a:ext cx="2507624" cy="1471422"/>
            </a:xfrm>
            <a:prstGeom prst="cloud">
              <a:avLst/>
            </a:prstGeom>
            <a:solidFill>
              <a:schemeClr val="bg1"/>
            </a:solidFill>
            <a:ln w="317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V="1">
              <a:off x="2584204" y="2389257"/>
              <a:ext cx="684250" cy="819867"/>
            </a:xfrm>
            <a:prstGeom prst="straightConnector1">
              <a:avLst/>
            </a:prstGeom>
            <a:ln w="38100" cmpd="sng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2064794" y="909958"/>
            <a:ext cx="6971768" cy="3124525"/>
            <a:chOff x="2064794" y="909958"/>
            <a:chExt cx="6971768" cy="3124525"/>
          </a:xfrm>
        </p:grpSpPr>
        <p:pic>
          <p:nvPicPr>
            <p:cNvPr id="7" name="Picture 6" descr="Pasted_Image_6_3_15__12_43_AM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820" y="909958"/>
              <a:ext cx="2698742" cy="627458"/>
            </a:xfrm>
            <a:prstGeom prst="rect">
              <a:avLst/>
            </a:prstGeom>
          </p:spPr>
        </p:pic>
        <p:pic>
          <p:nvPicPr>
            <p:cNvPr id="14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794" y="3782887"/>
              <a:ext cx="694078" cy="25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6649261" y="1699711"/>
              <a:ext cx="2193596" cy="774700"/>
              <a:chOff x="6649261" y="1699711"/>
              <a:chExt cx="2193596" cy="7747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6054" y="1802441"/>
                <a:ext cx="543342" cy="599200"/>
              </a:xfrm>
              <a:prstGeom prst="rect">
                <a:avLst/>
              </a:prstGeom>
            </p:spPr>
          </p:pic>
          <p:pic>
            <p:nvPicPr>
              <p:cNvPr id="15" name="Picture 14" descr="Pasted_Image_6_3_15__12_52_AM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97366" y="1699711"/>
                <a:ext cx="1498600" cy="774700"/>
              </a:xfrm>
              <a:prstGeom prst="rect">
                <a:avLst/>
              </a:prstGeom>
            </p:spPr>
          </p:pic>
          <p:sp>
            <p:nvSpPr>
              <p:cNvPr id="16" name="Rounded Rectangle 15"/>
              <p:cNvSpPr/>
              <p:nvPr/>
            </p:nvSpPr>
            <p:spPr>
              <a:xfrm>
                <a:off x="6649261" y="1699711"/>
                <a:ext cx="2193596" cy="774700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>
              <a:off x="5574642" y="1802441"/>
              <a:ext cx="996819" cy="266023"/>
            </a:xfrm>
            <a:prstGeom prst="straightConnector1">
              <a:avLst/>
            </a:prstGeom>
            <a:ln w="38100" cmpd="sng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 descr="Enterprise_Mobility_for_Dummies__Oracle_Edition__pdf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82" y="3093889"/>
            <a:ext cx="1317312" cy="1993366"/>
          </a:xfrm>
          <a:prstGeom prst="rect">
            <a:avLst/>
          </a:prstGeom>
        </p:spPr>
      </p:pic>
      <p:grpSp>
        <p:nvGrpSpPr>
          <p:cNvPr id="58" name="Group 57"/>
          <p:cNvGrpSpPr>
            <a:grpSpLocks noChangeAspect="1"/>
          </p:cNvGrpSpPr>
          <p:nvPr/>
        </p:nvGrpSpPr>
        <p:grpSpPr>
          <a:xfrm>
            <a:off x="107496" y="1154064"/>
            <a:ext cx="1175657" cy="914400"/>
            <a:chOff x="19070" y="2586924"/>
            <a:chExt cx="3291840" cy="2560320"/>
          </a:xfrm>
        </p:grpSpPr>
        <p:pic>
          <p:nvPicPr>
            <p:cNvPr id="59" name="Picture 58" descr="Best_Animated_Explainer_Videos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0" y="2586924"/>
              <a:ext cx="3291840" cy="2560320"/>
            </a:xfrm>
            <a:prstGeom prst="rect">
              <a:avLst/>
            </a:prstGeom>
          </p:spPr>
        </p:pic>
        <p:pic>
          <p:nvPicPr>
            <p:cNvPr id="60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794" y="3782887"/>
              <a:ext cx="694078" cy="25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1281482" y="2081202"/>
            <a:ext cx="705394" cy="548640"/>
            <a:chOff x="19070" y="2586924"/>
            <a:chExt cx="3291840" cy="2560320"/>
          </a:xfrm>
        </p:grpSpPr>
        <p:pic>
          <p:nvPicPr>
            <p:cNvPr id="62" name="Picture 61" descr="Best_Animated_Explainer_Videos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0" y="2586924"/>
              <a:ext cx="3291840" cy="2560320"/>
            </a:xfrm>
            <a:prstGeom prst="rect">
              <a:avLst/>
            </a:prstGeom>
          </p:spPr>
        </p:pic>
        <p:pic>
          <p:nvPicPr>
            <p:cNvPr id="63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794" y="3782887"/>
              <a:ext cx="694078" cy="251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0442" y="3764177"/>
            <a:ext cx="1244600" cy="1244600"/>
          </a:xfrm>
          <a:prstGeom prst="rect">
            <a:avLst/>
          </a:prstGeom>
        </p:spPr>
      </p:pic>
      <p:pic>
        <p:nvPicPr>
          <p:cNvPr id="11" name="Picture 10" descr="Pasted_Image_6_3_15__2_32_PM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346" y="3093889"/>
            <a:ext cx="748754" cy="1780821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6618103" y="1674263"/>
            <a:ext cx="2443887" cy="3409087"/>
            <a:chOff x="6618103" y="1674263"/>
            <a:chExt cx="2443887" cy="3409087"/>
          </a:xfrm>
        </p:grpSpPr>
        <p:pic>
          <p:nvPicPr>
            <p:cNvPr id="73" name="Picture 72" descr="Pasted_Image_6_3_15__12_52_AM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1246" y="1674263"/>
              <a:ext cx="2440744" cy="1188720"/>
            </a:xfrm>
            <a:prstGeom prst="rect">
              <a:avLst/>
            </a:prstGeom>
          </p:spPr>
        </p:pic>
        <p:pic>
          <p:nvPicPr>
            <p:cNvPr id="74" name="Picture 73" descr="Pasted_Image_6_3_15__12_52_AM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1246" y="2782067"/>
              <a:ext cx="2440744" cy="1188720"/>
            </a:xfrm>
            <a:prstGeom prst="rect">
              <a:avLst/>
            </a:prstGeom>
          </p:spPr>
        </p:pic>
        <p:pic>
          <p:nvPicPr>
            <p:cNvPr id="75" name="Picture 74" descr="Pasted_Image_6_3_15__12_52_AM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8103" y="3894630"/>
              <a:ext cx="2440744" cy="1188720"/>
            </a:xfrm>
            <a:prstGeom prst="rect">
              <a:avLst/>
            </a:prstGeom>
          </p:spPr>
        </p:pic>
      </p:grpSp>
      <p:grpSp>
        <p:nvGrpSpPr>
          <p:cNvPr id="77" name="Group 76"/>
          <p:cNvGrpSpPr/>
          <p:nvPr/>
        </p:nvGrpSpPr>
        <p:grpSpPr>
          <a:xfrm>
            <a:off x="7787936" y="3836496"/>
            <a:ext cx="1277707" cy="935203"/>
            <a:chOff x="6649262" y="3855175"/>
            <a:chExt cx="1277707" cy="935203"/>
          </a:xfrm>
        </p:grpSpPr>
        <p:pic>
          <p:nvPicPr>
            <p:cNvPr id="78" name="Picture 77" descr="Pasted_Image_6_3_15__2_01_AM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9262" y="3855175"/>
              <a:ext cx="1277707" cy="935203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6681695" y="4122721"/>
              <a:ext cx="12128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Chalkboard"/>
                  <a:cs typeface="Chalkboard"/>
                </a:rPr>
                <a:t>Shopping</a:t>
              </a:r>
              <a:endParaRPr lang="en-US" sz="2000" dirty="0">
                <a:latin typeface="Chalkboard"/>
                <a:cs typeface="Chalkboard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337820" y="3026731"/>
            <a:ext cx="1198671" cy="809765"/>
            <a:chOff x="4436532" y="3294277"/>
            <a:chExt cx="1198671" cy="809765"/>
          </a:xfrm>
        </p:grpSpPr>
        <p:sp>
          <p:nvSpPr>
            <p:cNvPr id="81" name="Magnetic Disk 80"/>
            <p:cNvSpPr/>
            <p:nvPr/>
          </p:nvSpPr>
          <p:spPr>
            <a:xfrm>
              <a:off x="4466264" y="3294277"/>
              <a:ext cx="1139207" cy="809765"/>
            </a:xfrm>
            <a:prstGeom prst="flowChartMagneticDisk">
              <a:avLst/>
            </a:prstGeom>
            <a:solidFill>
              <a:srgbClr val="FFFFFF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436532" y="3564477"/>
              <a:ext cx="11986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Chalkboard"/>
                  <a:cs typeface="Chalkboard"/>
                </a:rPr>
                <a:t>Company</a:t>
              </a:r>
              <a:endParaRPr lang="en-US" sz="2000" dirty="0">
                <a:latin typeface="Chalkboard"/>
                <a:cs typeface="Chalkboard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354991" y="2035099"/>
            <a:ext cx="1727485" cy="544163"/>
            <a:chOff x="3557686" y="3350466"/>
            <a:chExt cx="1727485" cy="544163"/>
          </a:xfrm>
        </p:grpSpPr>
        <p:sp>
          <p:nvSpPr>
            <p:cNvPr id="84" name="Rounded Rectangle 83"/>
            <p:cNvSpPr/>
            <p:nvPr/>
          </p:nvSpPr>
          <p:spPr>
            <a:xfrm>
              <a:off x="3557686" y="3350466"/>
              <a:ext cx="1727485" cy="544163"/>
            </a:xfrm>
            <a:prstGeom prst="roundRect">
              <a:avLst>
                <a:gd name="adj" fmla="val 2939"/>
              </a:avLst>
            </a:prstGeom>
            <a:solidFill>
              <a:srgbClr val="FFFFFF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844200" y="3473541"/>
              <a:ext cx="11544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latin typeface="Chalkboard"/>
                  <a:cs typeface="Chalkboard"/>
                </a:rPr>
                <a:t>Services</a:t>
              </a:r>
              <a:endParaRPr lang="en-US" sz="2000" dirty="0">
                <a:latin typeface="Chalkboard"/>
                <a:cs typeface="Chalkboard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3852589" y="3422721"/>
              <a:ext cx="1137678" cy="137160"/>
              <a:chOff x="3648670" y="3422721"/>
              <a:chExt cx="1137678" cy="137160"/>
            </a:xfrm>
          </p:grpSpPr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3648670" y="3422721"/>
                <a:ext cx="136475" cy="13716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3847760" y="3422721"/>
                <a:ext cx="136475" cy="13716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4046850" y="3422721"/>
                <a:ext cx="136475" cy="13716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4251693" y="3422721"/>
                <a:ext cx="136475" cy="13716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4450783" y="3422721"/>
                <a:ext cx="136475" cy="13716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4649873" y="3422721"/>
                <a:ext cx="136475" cy="13716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3317191" y="734866"/>
            <a:ext cx="5716018" cy="4408634"/>
            <a:chOff x="3317191" y="734866"/>
            <a:chExt cx="5716018" cy="4408634"/>
          </a:xfrm>
        </p:grpSpPr>
        <p:pic>
          <p:nvPicPr>
            <p:cNvPr id="76" name="Picture 75" descr="Pasted_Image_6_3_15__2_29_AM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1" y="1220928"/>
              <a:ext cx="1805245" cy="67137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480346" y="2862983"/>
              <a:ext cx="2857474" cy="2280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337820" y="734866"/>
              <a:ext cx="2695389" cy="802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430713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442" y="-105064"/>
            <a:ext cx="10088150" cy="524856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36617" y="925051"/>
            <a:ext cx="7106033" cy="2732549"/>
            <a:chOff x="1336617" y="925051"/>
            <a:chExt cx="7106033" cy="2732549"/>
          </a:xfrm>
        </p:grpSpPr>
        <p:sp>
          <p:nvSpPr>
            <p:cNvPr id="4" name="AutoShape 14"/>
            <p:cNvSpPr>
              <a:spLocks noChangeArrowheads="1"/>
            </p:cNvSpPr>
            <p:nvPr/>
          </p:nvSpPr>
          <p:spPr bwMode="auto">
            <a:xfrm>
              <a:off x="1336617" y="925051"/>
              <a:ext cx="7106033" cy="2732549"/>
            </a:xfrm>
            <a:prstGeom prst="roundRect">
              <a:avLst>
                <a:gd name="adj" fmla="val 16667"/>
              </a:avLst>
            </a:prstGeom>
            <a:solidFill>
              <a:schemeClr val="bg1">
                <a:alpha val="80000"/>
              </a:schemeClr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rgbClr val="000000">
                  <a:alpha val="28000"/>
                </a:srgbClr>
              </a:outerShdw>
            </a:effectLst>
          </p:spPr>
          <p:txBody>
            <a:bodyPr wrap="none" lIns="121944" tIns="60972" rIns="121944" bIns="60972" anchor="ctr"/>
            <a:lstStyle/>
            <a:p>
              <a:pPr defTabSz="10834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" name="TextBox 10"/>
            <p:cNvSpPr txBox="1">
              <a:spLocks noChangeArrowheads="1"/>
            </p:cNvSpPr>
            <p:nvPr/>
          </p:nvSpPr>
          <p:spPr bwMode="auto">
            <a:xfrm>
              <a:off x="1715720" y="1669547"/>
              <a:ext cx="6347827" cy="1785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44" tIns="60972" rIns="121944" bIns="60972">
              <a:spAutoFit/>
            </a:bodyPr>
            <a:lstStyle>
              <a:lvl1pPr defTabSz="1082675"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82675">
                <a:buClr>
                  <a:srgbClr val="FDB913"/>
                </a:buClr>
                <a:buSzPct val="100000"/>
                <a:buFont typeface="Wingdings" charset="0"/>
                <a:buChar char=""/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82675">
                <a:buClr>
                  <a:srgbClr val="666666"/>
                </a:buClr>
                <a:buSzPct val="80000"/>
                <a:buFont typeface="Wingdings" charset="0"/>
                <a:buChar char="n"/>
                <a:defRPr sz="17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600" b="1" dirty="0" smtClean="0"/>
                <a:t>Amazon’s </a:t>
              </a:r>
              <a:r>
                <a:rPr lang="en-US" sz="3600" b="1" dirty="0"/>
                <a:t>cloud </a:t>
              </a:r>
              <a:r>
                <a:rPr lang="en-US" sz="3600" b="1" dirty="0" smtClean="0"/>
                <a:t>is</a:t>
              </a:r>
            </a:p>
            <a:p>
              <a:pPr algn="ctr"/>
              <a:r>
                <a:rPr lang="en-US" sz="3600" b="1" dirty="0" smtClean="0"/>
                <a:t>10x </a:t>
              </a:r>
              <a:r>
                <a:rPr lang="en-US" sz="3600" b="1" dirty="0"/>
                <a:t>bigger than its </a:t>
              </a:r>
              <a:r>
                <a:rPr lang="en-US" sz="3600" b="1" dirty="0" smtClean="0"/>
                <a:t>next</a:t>
              </a:r>
            </a:p>
            <a:p>
              <a:pPr algn="ctr"/>
              <a:r>
                <a:rPr lang="en-US" sz="3600" b="1" dirty="0" smtClean="0"/>
                <a:t>14 </a:t>
              </a:r>
              <a:r>
                <a:rPr lang="en-US" sz="3600" b="1" dirty="0"/>
                <a:t>competitors, combined</a:t>
              </a:r>
            </a:p>
          </p:txBody>
        </p:sp>
        <p:sp>
          <p:nvSpPr>
            <p:cNvPr id="8" name="TextBox 10"/>
            <p:cNvSpPr txBox="1">
              <a:spLocks noChangeArrowheads="1"/>
            </p:cNvSpPr>
            <p:nvPr/>
          </p:nvSpPr>
          <p:spPr bwMode="auto">
            <a:xfrm>
              <a:off x="3151190" y="988551"/>
              <a:ext cx="3476886" cy="800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44" tIns="60972" rIns="121944" bIns="60972">
              <a:spAutoFit/>
            </a:bodyPr>
            <a:lstStyle>
              <a:lvl1pPr defTabSz="1082675"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82675">
                <a:buClr>
                  <a:srgbClr val="FDB913"/>
                </a:buClr>
                <a:buSzPct val="100000"/>
                <a:buFont typeface="Wingdings" charset="0"/>
                <a:buChar char=""/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82675">
                <a:buClr>
                  <a:srgbClr val="666666"/>
                </a:buClr>
                <a:buSzPct val="80000"/>
                <a:buFont typeface="Wingdings" charset="0"/>
                <a:buChar char="n"/>
                <a:defRPr sz="17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4800" b="1" dirty="0" smtClean="0">
                  <a:solidFill>
                    <a:srgbClr val="1B5091"/>
                  </a:solidFill>
                </a:rPr>
                <a:t>Gartner</a:t>
              </a:r>
              <a:endParaRPr lang="en-US" sz="4800" b="1" dirty="0">
                <a:solidFill>
                  <a:srgbClr val="1B509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304833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88975" y="346075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Why is the Cloud so Attractive?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136640" y="3007216"/>
            <a:ext cx="2871216" cy="2011680"/>
            <a:chOff x="6136640" y="3007216"/>
            <a:chExt cx="2871216" cy="2011680"/>
          </a:xfrm>
        </p:grpSpPr>
        <p:sp>
          <p:nvSpPr>
            <p:cNvPr id="21" name="Rectangle 20"/>
            <p:cNvSpPr/>
            <p:nvPr/>
          </p:nvSpPr>
          <p:spPr>
            <a:xfrm>
              <a:off x="6136640" y="3007216"/>
              <a:ext cx="2871216" cy="2011680"/>
            </a:xfrm>
            <a:prstGeom prst="rect">
              <a:avLst/>
            </a:prstGeom>
            <a:solidFill>
              <a:srgbClr val="FFFF66"/>
            </a:solidFill>
            <a:ln w="38100" cmpd="sng">
              <a:solidFill>
                <a:srgbClr val="99663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6251364" y="3412892"/>
              <a:ext cx="264176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 smtClean="0"/>
                <a:t>Location</a:t>
              </a:r>
            </a:p>
            <a:p>
              <a:pPr algn="ctr"/>
              <a:r>
                <a:rPr lang="en-US" sz="3600" b="1" dirty="0" smtClean="0"/>
                <a:t>independent</a:t>
              </a:r>
              <a:endParaRPr lang="en-US" sz="3600" b="1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136392" y="3007216"/>
            <a:ext cx="2871216" cy="2011680"/>
            <a:chOff x="3136392" y="3007216"/>
            <a:chExt cx="2871216" cy="2011680"/>
          </a:xfrm>
        </p:grpSpPr>
        <p:sp>
          <p:nvSpPr>
            <p:cNvPr id="22" name="Rectangle 21"/>
            <p:cNvSpPr/>
            <p:nvPr/>
          </p:nvSpPr>
          <p:spPr>
            <a:xfrm>
              <a:off x="3136392" y="3007216"/>
              <a:ext cx="2871216" cy="2011680"/>
            </a:xfrm>
            <a:prstGeom prst="rect">
              <a:avLst/>
            </a:prstGeom>
            <a:solidFill>
              <a:srgbClr val="FF9933"/>
            </a:solidFill>
            <a:ln w="38100" cmpd="sng">
              <a:solidFill>
                <a:srgbClr val="6633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51116" y="3412892"/>
              <a:ext cx="264176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 smtClean="0"/>
                <a:t>Device</a:t>
              </a:r>
            </a:p>
            <a:p>
              <a:pPr algn="ctr"/>
              <a:r>
                <a:rPr lang="en-US" sz="3600" b="1" dirty="0" smtClean="0"/>
                <a:t>independent</a:t>
              </a:r>
              <a:endParaRPr lang="en-US" sz="36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27000" y="3007216"/>
            <a:ext cx="2889504" cy="2011680"/>
            <a:chOff x="127000" y="3007216"/>
            <a:chExt cx="2889504" cy="2011680"/>
          </a:xfrm>
        </p:grpSpPr>
        <p:sp>
          <p:nvSpPr>
            <p:cNvPr id="19" name="Rectangle 18"/>
            <p:cNvSpPr/>
            <p:nvPr/>
          </p:nvSpPr>
          <p:spPr>
            <a:xfrm>
              <a:off x="136144" y="3007216"/>
              <a:ext cx="2871216" cy="2011680"/>
            </a:xfrm>
            <a:prstGeom prst="rect">
              <a:avLst/>
            </a:prstGeom>
            <a:solidFill>
              <a:srgbClr val="99CCFF"/>
            </a:solidFill>
            <a:ln w="38100" cmpd="sng">
              <a:solidFill>
                <a:srgbClr val="0033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7000" y="3412892"/>
              <a:ext cx="28895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S</a:t>
              </a:r>
              <a:r>
                <a:rPr lang="en-US" sz="3600" b="1" dirty="0" smtClean="0"/>
                <a:t>hared</a:t>
              </a:r>
            </a:p>
            <a:p>
              <a:pPr algn="ctr"/>
              <a:r>
                <a:rPr lang="en-US" sz="3600" b="1" dirty="0" smtClean="0"/>
                <a:t>resources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46168" y="882099"/>
            <a:ext cx="4370832" cy="2011680"/>
            <a:chOff x="4646168" y="882099"/>
            <a:chExt cx="4370832" cy="2011680"/>
          </a:xfrm>
        </p:grpSpPr>
        <p:sp>
          <p:nvSpPr>
            <p:cNvPr id="20" name="Rectangle 19"/>
            <p:cNvSpPr/>
            <p:nvPr/>
          </p:nvSpPr>
          <p:spPr>
            <a:xfrm>
              <a:off x="4646168" y="882099"/>
              <a:ext cx="4370832" cy="2011680"/>
            </a:xfrm>
            <a:prstGeom prst="rect">
              <a:avLst/>
            </a:prstGeom>
            <a:solidFill>
              <a:srgbClr val="FF99FF"/>
            </a:solidFill>
            <a:ln w="38100" cmpd="sng"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86832" y="1287775"/>
              <a:ext cx="2889504" cy="1200329"/>
            </a:xfrm>
            <a:prstGeom prst="rect">
              <a:avLst/>
            </a:prstGeom>
            <a:noFill/>
          </p:spPr>
          <p:txBody>
            <a:bodyPr wrap="none" rtlCol="0" anchor="ctr" anchorCtr="1">
              <a:spAutoFit/>
            </a:bodyPr>
            <a:lstStyle/>
            <a:p>
              <a:pPr algn="ctr"/>
              <a:r>
                <a:rPr lang="en-US" sz="3600" b="1" dirty="0" smtClean="0"/>
                <a:t>Massively</a:t>
              </a:r>
            </a:p>
            <a:p>
              <a:pPr algn="ctr"/>
              <a:r>
                <a:rPr lang="en-US" sz="3600" b="1" dirty="0" smtClean="0"/>
                <a:t>scalable</a:t>
              </a:r>
              <a:endParaRPr lang="en-US" sz="3600" b="1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27000" y="882099"/>
            <a:ext cx="4370832" cy="2011680"/>
            <a:chOff x="127000" y="882099"/>
            <a:chExt cx="4370832" cy="2011680"/>
          </a:xfrm>
        </p:grpSpPr>
        <p:sp>
          <p:nvSpPr>
            <p:cNvPr id="9" name="Rectangle 8"/>
            <p:cNvSpPr/>
            <p:nvPr/>
          </p:nvSpPr>
          <p:spPr>
            <a:xfrm>
              <a:off x="127000" y="882099"/>
              <a:ext cx="4370832" cy="2011680"/>
            </a:xfrm>
            <a:prstGeom prst="rect">
              <a:avLst/>
            </a:prstGeom>
            <a:solidFill>
              <a:srgbClr val="99FF99"/>
            </a:solidFill>
            <a:ln w="38100" cmpd="sng">
              <a:solidFill>
                <a:srgbClr val="33663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67664" y="1287775"/>
              <a:ext cx="2889504" cy="1200329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algn="ctr"/>
              <a:r>
                <a:rPr lang="en-US" sz="3600" b="1" dirty="0" smtClean="0"/>
                <a:t>Little to no capital</a:t>
              </a:r>
              <a:endParaRPr 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80160885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88975" y="346075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Cloud Services 101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Picture 1" descr="Pasted_Image_6_3_15__3_02_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435099"/>
            <a:ext cx="1736367" cy="2935287"/>
          </a:xfrm>
          <a:prstGeom prst="rect">
            <a:avLst/>
          </a:prstGeom>
        </p:spPr>
      </p:pic>
      <p:pic>
        <p:nvPicPr>
          <p:cNvPr id="3" name="Picture 2" descr="Pasted_Image_6_3_15__3_02_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1" y="1435099"/>
            <a:ext cx="1963749" cy="2935287"/>
          </a:xfrm>
          <a:prstGeom prst="rect">
            <a:avLst/>
          </a:prstGeom>
        </p:spPr>
      </p:pic>
      <p:pic>
        <p:nvPicPr>
          <p:cNvPr id="5" name="Picture 4" descr="Pasted_Image_6_3_15__3_02_P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1" y="1435099"/>
            <a:ext cx="1963749" cy="2935287"/>
          </a:xfrm>
          <a:prstGeom prst="rect">
            <a:avLst/>
          </a:prstGeom>
        </p:spPr>
      </p:pic>
      <p:pic>
        <p:nvPicPr>
          <p:cNvPr id="6" name="Picture 5" descr="Pasted_Image_6_3_15__3_02_P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1435099"/>
            <a:ext cx="1912071" cy="293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16832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03199" y="1236768"/>
            <a:ext cx="8763001" cy="896112"/>
            <a:chOff x="556598" y="2240068"/>
            <a:chExt cx="6815562" cy="896112"/>
          </a:xfrm>
        </p:grpSpPr>
        <p:sp>
          <p:nvSpPr>
            <p:cNvPr id="71" name="Rounded Rectangle 70"/>
            <p:cNvSpPr/>
            <p:nvPr/>
          </p:nvSpPr>
          <p:spPr>
            <a:xfrm>
              <a:off x="556598" y="2240068"/>
              <a:ext cx="6815562" cy="896112"/>
            </a:xfrm>
            <a:prstGeom prst="roundRect">
              <a:avLst>
                <a:gd name="adj" fmla="val 13189"/>
              </a:avLst>
            </a:prstGeom>
            <a:solidFill>
              <a:srgbClr val="2A394A"/>
            </a:solidFill>
            <a:ln w="3175" cmpd="sng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398996" y="2322364"/>
              <a:ext cx="2894243" cy="731520"/>
            </a:xfrm>
            <a:prstGeom prst="roundRect">
              <a:avLst>
                <a:gd name="adj" fmla="val 13189"/>
              </a:avLst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03200" y="2383674"/>
            <a:ext cx="8763000" cy="896112"/>
            <a:chOff x="556598" y="3171074"/>
            <a:chExt cx="6815562" cy="896112"/>
          </a:xfrm>
        </p:grpSpPr>
        <p:sp>
          <p:nvSpPr>
            <p:cNvPr id="70" name="Rounded Rectangle 69"/>
            <p:cNvSpPr/>
            <p:nvPr/>
          </p:nvSpPr>
          <p:spPr>
            <a:xfrm>
              <a:off x="556598" y="3171074"/>
              <a:ext cx="6815562" cy="896112"/>
            </a:xfrm>
            <a:prstGeom prst="roundRect">
              <a:avLst>
                <a:gd name="adj" fmla="val 13189"/>
              </a:avLst>
            </a:prstGeom>
            <a:solidFill>
              <a:srgbClr val="2A394A"/>
            </a:solidFill>
            <a:ln w="3175" cmpd="sng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4398995" y="3250966"/>
              <a:ext cx="2892638" cy="731520"/>
            </a:xfrm>
            <a:prstGeom prst="roundRect">
              <a:avLst>
                <a:gd name="adj" fmla="val 13189"/>
              </a:avLst>
            </a:prstGeom>
            <a:solidFill>
              <a:schemeClr val="bg1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Rounded Rectangle 68"/>
          <p:cNvSpPr/>
          <p:nvPr/>
        </p:nvSpPr>
        <p:spPr>
          <a:xfrm>
            <a:off x="203200" y="3560701"/>
            <a:ext cx="8763000" cy="896112"/>
          </a:xfrm>
          <a:prstGeom prst="roundRect">
            <a:avLst>
              <a:gd name="adj" fmla="val 13189"/>
            </a:avLst>
          </a:prstGeom>
          <a:solidFill>
            <a:srgbClr val="2A394A"/>
          </a:solidFill>
          <a:ln w="3175" cmpd="sng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143501" y="3642997"/>
            <a:ext cx="3721228" cy="731520"/>
          </a:xfrm>
          <a:prstGeom prst="roundRect">
            <a:avLst>
              <a:gd name="adj" fmla="val 13189"/>
            </a:avLst>
          </a:prstGeom>
          <a:solidFill>
            <a:srgbClr val="FFFFFF"/>
          </a:solidFill>
          <a:ln w="3175" cmpd="sng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12058" y="3870258"/>
            <a:ext cx="17635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7055"/>
              </p:ext>
            </p:extLst>
          </p:nvPr>
        </p:nvGraphicFramePr>
        <p:xfrm>
          <a:off x="306694" y="3436386"/>
          <a:ext cx="4737100" cy="108505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14500"/>
                <a:gridCol w="876300"/>
                <a:gridCol w="2146300"/>
              </a:tblGrid>
              <a:tr h="108505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Infrastructure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as a Service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IaaS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bg1"/>
                          </a:solidFill>
                          <a:cs typeface="Calibri" charset="0"/>
                        </a:rPr>
                        <a:t>virtualized servers</a:t>
                      </a:r>
                      <a:r>
                        <a:rPr lang="en-US" b="0" baseline="0" dirty="0" smtClean="0">
                          <a:solidFill>
                            <a:schemeClr val="bg1"/>
                          </a:solidFill>
                          <a:cs typeface="Calibri" charset="0"/>
                        </a:rPr>
                        <a:t> with computing &amp; database services</a:t>
                      </a:r>
                      <a:endParaRPr lang="en-US" b="0" dirty="0" smtClean="0">
                        <a:solidFill>
                          <a:schemeClr val="bg1"/>
                        </a:solidFill>
                        <a:cs typeface="Calibri" charset="0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757" y="3698307"/>
            <a:ext cx="1871011" cy="23234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401" y="3685248"/>
            <a:ext cx="749299" cy="327128"/>
          </a:xfrm>
          <a:prstGeom prst="rect">
            <a:avLst/>
          </a:prstGeom>
        </p:spPr>
      </p:pic>
      <p:pic>
        <p:nvPicPr>
          <p:cNvPr id="73" name="Picture 72" descr="Pasted_Image_5_31_15__11_07_A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45" y="4202479"/>
            <a:ext cx="1009491" cy="11147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745" y="4016550"/>
            <a:ext cx="380826" cy="15233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6757" y="4025076"/>
            <a:ext cx="1563456" cy="269761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562351"/>
              </p:ext>
            </p:extLst>
          </p:nvPr>
        </p:nvGraphicFramePr>
        <p:xfrm>
          <a:off x="203199" y="2251023"/>
          <a:ext cx="4840595" cy="108505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51958"/>
                <a:gridCol w="895445"/>
                <a:gridCol w="2193192"/>
              </a:tblGrid>
              <a:tr h="108505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Platform</a:t>
                      </a:r>
                      <a:endParaRPr lang="en-US" b="1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as a Service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PaaS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bg1"/>
                          </a:solidFill>
                          <a:cs typeface="Calibri" charset="0"/>
                        </a:rPr>
                        <a:t>managed application infrastructure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280020"/>
              </p:ext>
            </p:extLst>
          </p:nvPr>
        </p:nvGraphicFramePr>
        <p:xfrm>
          <a:off x="203200" y="1114998"/>
          <a:ext cx="4737100" cy="1085057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14500"/>
                <a:gridCol w="876300"/>
                <a:gridCol w="2146300"/>
              </a:tblGrid>
              <a:tr h="108505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Software</a:t>
                      </a:r>
                      <a:endParaRPr lang="en-US" b="1" baseline="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as a Service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SaaS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bg1"/>
                          </a:solidFill>
                          <a:cs typeface="Calibri" charset="0"/>
                        </a:rPr>
                        <a:t>applications in a browser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0628" y="2932943"/>
            <a:ext cx="1211545" cy="151443"/>
          </a:xfrm>
          <a:prstGeom prst="rect">
            <a:avLst/>
          </a:prstGeom>
        </p:spPr>
      </p:pic>
      <p:pic>
        <p:nvPicPr>
          <p:cNvPr id="77" name="Picture 76" descr="Pasted_Image_6_2_15__12_50_AM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00" y="2701015"/>
            <a:ext cx="485432" cy="40541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1461" y="2498308"/>
            <a:ext cx="1549879" cy="37224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5112" y="2795622"/>
            <a:ext cx="902655" cy="28067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02610" y="2522981"/>
            <a:ext cx="456240" cy="45624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1194" y="1407725"/>
            <a:ext cx="720251" cy="49434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75112" y="1700362"/>
            <a:ext cx="823174" cy="2017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2781" y="1522106"/>
            <a:ext cx="861653" cy="53024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90550" y="1332654"/>
            <a:ext cx="875857" cy="29497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4428" y="1319064"/>
            <a:ext cx="749616" cy="419785"/>
          </a:xfrm>
          <a:prstGeom prst="rect">
            <a:avLst/>
          </a:prstGeom>
        </p:spPr>
      </p:pic>
      <p:sp>
        <p:nvSpPr>
          <p:cNvPr id="43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Who are the players?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43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2" grpId="0" animBg="1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sted_Image_5_31_15__7_51_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414" y="847826"/>
            <a:ext cx="3999685" cy="420986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Gartner Magic Quadrant – IaaS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293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88975" y="346075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End-to-End Enterprise Mobile Strategy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290" name="Title 1"/>
          <p:cNvSpPr txBox="1">
            <a:spLocks/>
          </p:cNvSpPr>
          <p:nvPr/>
        </p:nvSpPr>
        <p:spPr bwMode="auto">
          <a:xfrm>
            <a:off x="877888" y="3333750"/>
            <a:ext cx="2582862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404040"/>
                </a:solidFill>
                <a:cs typeface="Calibri" charset="0"/>
              </a:rPr>
              <a:t>Every enterprise app needs</a:t>
            </a:r>
          </a:p>
        </p:txBody>
      </p:sp>
      <p:sp>
        <p:nvSpPr>
          <p:cNvPr id="12291" name="Title 1"/>
          <p:cNvSpPr txBox="1">
            <a:spLocks/>
          </p:cNvSpPr>
          <p:nvPr/>
        </p:nvSpPr>
        <p:spPr bwMode="auto">
          <a:xfrm>
            <a:off x="4191000" y="3522663"/>
            <a:ext cx="4154488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>
                <a:solidFill>
                  <a:srgbClr val="404040"/>
                </a:solidFill>
                <a:cs typeface="Calibri" charset="0"/>
              </a:rPr>
              <a:t>Consumer-grade frontend</a:t>
            </a:r>
          </a:p>
          <a:p>
            <a:pPr eaLnBrk="1" hangingPunct="1">
              <a:lnSpc>
                <a:spcPct val="120000"/>
              </a:lnSpc>
            </a:pPr>
            <a:r>
              <a:rPr lang="en-US">
                <a:solidFill>
                  <a:srgbClr val="404040"/>
                </a:solidFill>
                <a:cs typeface="Calibri" charset="0"/>
              </a:rPr>
              <a:t>Enterprise-grade backend</a:t>
            </a:r>
          </a:p>
          <a:p>
            <a:pPr eaLnBrk="1" hangingPunct="1">
              <a:lnSpc>
                <a:spcPct val="120000"/>
              </a:lnSpc>
            </a:pPr>
            <a:r>
              <a:rPr lang="en-US">
                <a:solidFill>
                  <a:srgbClr val="404040"/>
                </a:solidFill>
                <a:cs typeface="Calibri" charset="0"/>
              </a:rPr>
              <a:t>Software Development Lifecycle</a:t>
            </a:r>
          </a:p>
          <a:p>
            <a:pPr eaLnBrk="1" hangingPunct="1">
              <a:lnSpc>
                <a:spcPct val="120000"/>
              </a:lnSpc>
            </a:pPr>
            <a:endParaRPr lang="en-US">
              <a:solidFill>
                <a:srgbClr val="404040"/>
              </a:solidFill>
              <a:cs typeface="Calibri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848100" y="3346450"/>
            <a:ext cx="217488" cy="217488"/>
          </a:xfrm>
          <a:prstGeom prst="rect">
            <a:avLst/>
          </a:prstGeom>
          <a:solidFill>
            <a:srgbClr val="A141A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3848100" y="3795713"/>
            <a:ext cx="217488" cy="217487"/>
          </a:xfrm>
          <a:prstGeom prst="rect">
            <a:avLst/>
          </a:prstGeom>
          <a:solidFill>
            <a:srgbClr val="71C5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3848100" y="4238625"/>
            <a:ext cx="217488" cy="217488"/>
          </a:xfrm>
          <a:prstGeom prst="rect">
            <a:avLst/>
          </a:prstGeom>
          <a:solidFill>
            <a:srgbClr val="3789C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2295" name="Picture 12" descr="skitched-20140325-0721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413" y="1522413"/>
            <a:ext cx="655637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loud 16"/>
          <p:cNvSpPr/>
          <p:nvPr/>
        </p:nvSpPr>
        <p:spPr bwMode="auto">
          <a:xfrm>
            <a:off x="3022600" y="1635125"/>
            <a:ext cx="1539875" cy="942975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 bwMode="auto">
          <a:xfrm>
            <a:off x="5670550" y="1498600"/>
            <a:ext cx="1990725" cy="1216025"/>
          </a:xfrm>
          <a:prstGeom prst="rect">
            <a:avLst/>
          </a:prstGeom>
          <a:solidFill>
            <a:srgbClr val="07418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/>
          </a:p>
        </p:txBody>
      </p:sp>
      <p:grpSp>
        <p:nvGrpSpPr>
          <p:cNvPr id="12298" name="Group 32"/>
          <p:cNvGrpSpPr>
            <a:grpSpLocks/>
          </p:cNvGrpSpPr>
          <p:nvPr/>
        </p:nvGrpSpPr>
        <p:grpSpPr bwMode="auto">
          <a:xfrm>
            <a:off x="5803900" y="1657350"/>
            <a:ext cx="1722438" cy="900113"/>
            <a:chOff x="6964680" y="762000"/>
            <a:chExt cx="1569720" cy="704088"/>
          </a:xfrm>
        </p:grpSpPr>
        <p:sp>
          <p:nvSpPr>
            <p:cNvPr id="34" name="Rounded Rectangle 33"/>
            <p:cNvSpPr/>
            <p:nvPr/>
          </p:nvSpPr>
          <p:spPr>
            <a:xfrm>
              <a:off x="6964680" y="762000"/>
              <a:ext cx="503468" cy="211102"/>
            </a:xfrm>
            <a:prstGeom prst="roundRect">
              <a:avLst/>
            </a:prstGeom>
            <a:solidFill>
              <a:srgbClr val="77BB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7498530" y="762000"/>
              <a:ext cx="502020" cy="211102"/>
            </a:xfrm>
            <a:prstGeom prst="roundRect">
              <a:avLst/>
            </a:prstGeom>
            <a:solidFill>
              <a:srgbClr val="77BB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8030932" y="762000"/>
              <a:ext cx="503468" cy="211102"/>
            </a:xfrm>
            <a:prstGeom prst="roundRect">
              <a:avLst/>
            </a:prstGeom>
            <a:solidFill>
              <a:srgbClr val="77BB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964680" y="1007872"/>
              <a:ext cx="503468" cy="212344"/>
            </a:xfrm>
            <a:prstGeom prst="roundRect">
              <a:avLst/>
            </a:prstGeom>
            <a:solidFill>
              <a:srgbClr val="77BB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7498530" y="1007872"/>
              <a:ext cx="502020" cy="212344"/>
            </a:xfrm>
            <a:prstGeom prst="roundRect">
              <a:avLst/>
            </a:prstGeom>
            <a:solidFill>
              <a:srgbClr val="77BB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8030932" y="1007872"/>
              <a:ext cx="503468" cy="212344"/>
            </a:xfrm>
            <a:prstGeom prst="roundRect">
              <a:avLst/>
            </a:prstGeom>
            <a:solidFill>
              <a:srgbClr val="77BB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6964680" y="1254986"/>
              <a:ext cx="503468" cy="211102"/>
            </a:xfrm>
            <a:prstGeom prst="roundRect">
              <a:avLst/>
            </a:prstGeom>
            <a:solidFill>
              <a:srgbClr val="77BB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7498530" y="1254986"/>
              <a:ext cx="502020" cy="211102"/>
            </a:xfrm>
            <a:prstGeom prst="roundRect">
              <a:avLst/>
            </a:prstGeom>
            <a:solidFill>
              <a:srgbClr val="77BB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030932" y="1254986"/>
              <a:ext cx="503468" cy="211102"/>
            </a:xfrm>
            <a:prstGeom prst="roundRect">
              <a:avLst/>
            </a:prstGeom>
            <a:solidFill>
              <a:srgbClr val="77BBF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12299" name="Group 1"/>
          <p:cNvGrpSpPr>
            <a:grpSpLocks/>
          </p:cNvGrpSpPr>
          <p:nvPr/>
        </p:nvGrpSpPr>
        <p:grpSpPr bwMode="auto">
          <a:xfrm>
            <a:off x="2362200" y="2106613"/>
            <a:ext cx="503238" cy="0"/>
            <a:chOff x="2362202" y="734785"/>
            <a:chExt cx="503238" cy="0"/>
          </a:xfrm>
        </p:grpSpPr>
        <p:cxnSp>
          <p:nvCxnSpPr>
            <p:cNvPr id="44" name="Straight Connector 43"/>
            <p:cNvCxnSpPr/>
            <p:nvPr/>
          </p:nvCxnSpPr>
          <p:spPr bwMode="auto">
            <a:xfrm flipH="1">
              <a:off x="2362202" y="734785"/>
              <a:ext cx="503238" cy="0"/>
            </a:xfrm>
            <a:prstGeom prst="line">
              <a:avLst/>
            </a:prstGeom>
            <a:ln>
              <a:solidFill>
                <a:srgbClr val="008000"/>
              </a:solidFill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>
              <a:off x="2362202" y="734785"/>
              <a:ext cx="503238" cy="0"/>
            </a:xfrm>
            <a:prstGeom prst="line">
              <a:avLst/>
            </a:prstGeom>
            <a:ln w="28575" cmpd="sng">
              <a:solidFill>
                <a:srgbClr val="008000"/>
              </a:solidFill>
              <a:tailEnd type="triangle" w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/>
          <p:cNvCxnSpPr/>
          <p:nvPr/>
        </p:nvCxnSpPr>
        <p:spPr bwMode="auto">
          <a:xfrm flipH="1">
            <a:off x="4945063" y="2106613"/>
            <a:ext cx="503237" cy="0"/>
          </a:xfrm>
          <a:prstGeom prst="line">
            <a:avLst/>
          </a:prstGeom>
          <a:ln>
            <a:solidFill>
              <a:srgbClr val="008000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>
            <a:off x="4945063" y="2106613"/>
            <a:ext cx="503237" cy="0"/>
          </a:xfrm>
          <a:prstGeom prst="line">
            <a:avLst/>
          </a:prstGeom>
          <a:ln w="28575" cmpd="sng">
            <a:solidFill>
              <a:srgbClr val="008000"/>
            </a:solidFill>
            <a:tailEnd type="triangle" w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823179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6"/>
          <p:cNvSpPr txBox="1">
            <a:spLocks/>
          </p:cNvSpPr>
          <p:nvPr/>
        </p:nvSpPr>
        <p:spPr>
          <a:xfrm>
            <a:off x="916987" y="1129966"/>
            <a:ext cx="7918724" cy="366604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What is the Enterprise Mobility </a:t>
            </a:r>
            <a:r>
              <a:rPr lang="en-US" sz="2400" smtClean="0">
                <a:solidFill>
                  <a:schemeClr val="tx2">
                    <a:lumMod val="75000"/>
                  </a:schemeClr>
                </a:solidFill>
              </a:rPr>
              <a:t>Industry?</a:t>
            </a:r>
          </a:p>
          <a:p>
            <a:pPr marL="238125" indent="-238125">
              <a:buSzPct val="110000"/>
            </a:pPr>
            <a:r>
              <a:rPr lang="en-US" sz="2400" smtClean="0">
                <a:solidFill>
                  <a:schemeClr val="tx2">
                    <a:lumMod val="75000"/>
                  </a:schemeClr>
                </a:solidFill>
              </a:rPr>
              <a:t>What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is the Mobile Developer Value Chain?</a:t>
            </a:r>
          </a:p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What is a Mobile Backend as a Service?</a:t>
            </a:r>
          </a:p>
          <a:p>
            <a:pPr marL="238125" indent="-238125">
              <a:buSzPct val="110000"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What is Mobile Security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Who 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are the major players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</a:p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What does Xamarin Business Development actually do?</a:t>
            </a:r>
          </a:p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What do I do if I have an account that needs a tech partner?</a:t>
            </a:r>
          </a:p>
          <a:p>
            <a:pPr marL="238125" indent="-238125">
              <a:buSzPct val="110000"/>
            </a:pP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Where can I go to learn more?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Questions we’ll cover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31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Mobile Enables Cloud Growth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1" name="Picture 12" descr="skitched-20140325-0721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02" y="2100800"/>
            <a:ext cx="680928" cy="1213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2802966" y="2716514"/>
            <a:ext cx="966292" cy="0"/>
          </a:xfrm>
          <a:prstGeom prst="straightConnector1">
            <a:avLst/>
          </a:prstGeom>
          <a:ln w="28575" cmpd="sng">
            <a:solidFill>
              <a:srgbClr val="008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loud 22"/>
          <p:cNvSpPr/>
          <p:nvPr/>
        </p:nvSpPr>
        <p:spPr bwMode="auto">
          <a:xfrm>
            <a:off x="4430861" y="1715955"/>
            <a:ext cx="3831003" cy="2001118"/>
          </a:xfrm>
          <a:prstGeom prst="cloud">
            <a:avLst/>
          </a:prstGeom>
          <a:noFill/>
          <a:ln w="31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855347" y="2186120"/>
            <a:ext cx="3129759" cy="1197215"/>
            <a:chOff x="4935795" y="1453364"/>
            <a:chExt cx="3129759" cy="1197215"/>
          </a:xfrm>
        </p:grpSpPr>
        <p:pic>
          <p:nvPicPr>
            <p:cNvPr id="24" name="Picture 12" descr="skitched-20140303-110215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752" y="1456552"/>
              <a:ext cx="830802" cy="411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9" descr="skitched-20131006-002139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5859" y="2421979"/>
              <a:ext cx="1471666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020" y="1896199"/>
              <a:ext cx="1807505" cy="411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5795" y="1499084"/>
              <a:ext cx="800128" cy="32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6033" y="1453364"/>
              <a:ext cx="1135150" cy="411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69313" y="2022001"/>
              <a:ext cx="548640" cy="5486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34313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/>
          </p:cNvSpPr>
          <p:nvPr/>
        </p:nvSpPr>
        <p:spPr>
          <a:xfrm>
            <a:off x="695325" y="216388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Mobile Development Value Chain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5250" y="708025"/>
            <a:ext cx="2239963" cy="1095375"/>
            <a:chOff x="92075" y="708025"/>
            <a:chExt cx="2239963" cy="1095375"/>
          </a:xfrm>
        </p:grpSpPr>
        <p:sp>
          <p:nvSpPr>
            <p:cNvPr id="152" name="Rectangle 151"/>
            <p:cNvSpPr/>
            <p:nvPr/>
          </p:nvSpPr>
          <p:spPr>
            <a:xfrm>
              <a:off x="92075" y="708025"/>
              <a:ext cx="2239963" cy="1095375"/>
            </a:xfrm>
            <a:prstGeom prst="rect">
              <a:avLst/>
            </a:prstGeom>
            <a:solidFill>
              <a:srgbClr val="2D5ECF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119063" y="1057275"/>
              <a:ext cx="2185987" cy="723900"/>
            </a:xfrm>
            <a:prstGeom prst="rect">
              <a:avLst/>
            </a:prstGeom>
            <a:solidFill>
              <a:schemeClr val="bg1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pic>
          <p:nvPicPr>
            <p:cNvPr id="182" name="Picture 2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263" y="1089025"/>
              <a:ext cx="144462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3" name="Picture 222" descr="skitched-20140319-11115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00" y="1392238"/>
              <a:ext cx="736600" cy="32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Title 1"/>
            <p:cNvSpPr txBox="1">
              <a:spLocks/>
            </p:cNvSpPr>
            <p:nvPr/>
          </p:nvSpPr>
          <p:spPr bwMode="auto">
            <a:xfrm>
              <a:off x="92075" y="710956"/>
              <a:ext cx="2239963" cy="347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sz="1700" b="1" dirty="0">
                  <a:solidFill>
                    <a:schemeClr val="bg1"/>
                  </a:solidFill>
                  <a:cs typeface="Avenir Medium" charset="0"/>
                </a:rPr>
                <a:t>Prototype</a:t>
              </a: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95250" y="3978763"/>
            <a:ext cx="2239963" cy="1106000"/>
            <a:chOff x="92075" y="3978763"/>
            <a:chExt cx="2239963" cy="1106000"/>
          </a:xfrm>
        </p:grpSpPr>
        <p:sp>
          <p:nvSpPr>
            <p:cNvPr id="164" name="Rectangle 163"/>
            <p:cNvSpPr/>
            <p:nvPr/>
          </p:nvSpPr>
          <p:spPr>
            <a:xfrm>
              <a:off x="92075" y="3989388"/>
              <a:ext cx="2239963" cy="1095375"/>
            </a:xfrm>
            <a:prstGeom prst="rect">
              <a:avLst/>
            </a:prstGeom>
            <a:solidFill>
              <a:srgbClr val="2D5ECF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119063" y="4338080"/>
              <a:ext cx="2185987" cy="723900"/>
            </a:xfrm>
            <a:prstGeom prst="rect">
              <a:avLst/>
            </a:prstGeom>
            <a:solidFill>
              <a:schemeClr val="bg1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pic>
          <p:nvPicPr>
            <p:cNvPr id="227" name="Picture 274" descr="skitched-20131007-22100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763" y="4552341"/>
              <a:ext cx="709612" cy="31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8" name="Picture 276" descr="skitched-20131007-222829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63" y="4355542"/>
              <a:ext cx="785812" cy="21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9" name="Picture 277" descr="skitched-20131007-222919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88" y="4649230"/>
              <a:ext cx="695325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5" name="Title 1"/>
            <p:cNvSpPr txBox="1">
              <a:spLocks/>
            </p:cNvSpPr>
            <p:nvPr/>
          </p:nvSpPr>
          <p:spPr>
            <a:xfrm>
              <a:off x="92075" y="3978763"/>
              <a:ext cx="2239963" cy="349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Payments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570412" y="708025"/>
            <a:ext cx="2243138" cy="1095375"/>
            <a:chOff x="4568825" y="708025"/>
            <a:chExt cx="2243138" cy="1095375"/>
          </a:xfrm>
        </p:grpSpPr>
        <p:sp>
          <p:nvSpPr>
            <p:cNvPr id="149" name="Rectangle 148"/>
            <p:cNvSpPr/>
            <p:nvPr/>
          </p:nvSpPr>
          <p:spPr>
            <a:xfrm>
              <a:off x="4572000" y="708025"/>
              <a:ext cx="2239963" cy="1095375"/>
            </a:xfrm>
            <a:prstGeom prst="rect">
              <a:avLst/>
            </a:prstGeom>
            <a:solidFill>
              <a:srgbClr val="2D5ECF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4598988" y="1057275"/>
              <a:ext cx="2185987" cy="723900"/>
            </a:xfrm>
            <a:prstGeom prst="rect">
              <a:avLst/>
            </a:prstGeom>
            <a:solidFill>
              <a:schemeClr val="bg1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pic>
          <p:nvPicPr>
            <p:cNvPr id="186" name="Picture 229" descr="skitched-20131009-093421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4080" y="1087438"/>
              <a:ext cx="639763" cy="384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7" name="Picture 230" descr="skitched-558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4236" y="1375927"/>
              <a:ext cx="85566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6" name="Picture 228" descr="skitched-20131007-213237.jp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7456" y="1098646"/>
              <a:ext cx="920750" cy="21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Title 1"/>
            <p:cNvSpPr txBox="1">
              <a:spLocks/>
            </p:cNvSpPr>
            <p:nvPr/>
          </p:nvSpPr>
          <p:spPr>
            <a:xfrm>
              <a:off x="4568825" y="710956"/>
              <a:ext cx="2239963" cy="347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Developer Services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4570412" y="3978763"/>
            <a:ext cx="2243138" cy="1106000"/>
            <a:chOff x="4568825" y="3978763"/>
            <a:chExt cx="2243138" cy="1106000"/>
          </a:xfrm>
        </p:grpSpPr>
        <p:sp>
          <p:nvSpPr>
            <p:cNvPr id="161" name="Rectangle 160"/>
            <p:cNvSpPr/>
            <p:nvPr/>
          </p:nvSpPr>
          <p:spPr>
            <a:xfrm>
              <a:off x="4572000" y="3989388"/>
              <a:ext cx="2239963" cy="1095375"/>
            </a:xfrm>
            <a:prstGeom prst="rect">
              <a:avLst/>
            </a:prstGeom>
            <a:solidFill>
              <a:srgbClr val="2D5ECF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4598988" y="4338080"/>
              <a:ext cx="2185987" cy="723900"/>
            </a:xfrm>
            <a:prstGeom prst="rect">
              <a:avLst/>
            </a:prstGeom>
            <a:solidFill>
              <a:schemeClr val="bg1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pic>
          <p:nvPicPr>
            <p:cNvPr id="242" name="Picture 29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452380"/>
              <a:ext cx="655638" cy="23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3" name="Picture 291" descr="skitched-20131007-231707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825" y="4875135"/>
              <a:ext cx="1165225" cy="14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4" name="Picture 29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4452380"/>
              <a:ext cx="357188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" name="Picture 293" descr="skitched-20131008-012049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4582843"/>
              <a:ext cx="896938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" name="Picture 29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638" y="4680980"/>
              <a:ext cx="792162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7" name="Picture 29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7000" y="4377767"/>
              <a:ext cx="60325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Title 1"/>
            <p:cNvSpPr txBox="1">
              <a:spLocks/>
            </p:cNvSpPr>
            <p:nvPr/>
          </p:nvSpPr>
          <p:spPr>
            <a:xfrm>
              <a:off x="4568825" y="3978763"/>
              <a:ext cx="2239963" cy="349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Ads</a:t>
              </a: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2335213" y="1804988"/>
            <a:ext cx="2239962" cy="1095375"/>
            <a:chOff x="2332038" y="1804988"/>
            <a:chExt cx="2239962" cy="1095375"/>
          </a:xfrm>
        </p:grpSpPr>
        <p:sp>
          <p:nvSpPr>
            <p:cNvPr id="155" name="Rectangle 154"/>
            <p:cNvSpPr/>
            <p:nvPr/>
          </p:nvSpPr>
          <p:spPr>
            <a:xfrm>
              <a:off x="2332038" y="1804988"/>
              <a:ext cx="2239962" cy="1095375"/>
            </a:xfrm>
            <a:prstGeom prst="rect">
              <a:avLst/>
            </a:prstGeom>
            <a:solidFill>
              <a:srgbClr val="FF6600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359025" y="2150133"/>
              <a:ext cx="2185988" cy="723900"/>
            </a:xfrm>
            <a:prstGeom prst="rect">
              <a:avLst/>
            </a:prstGeom>
            <a:solidFill>
              <a:schemeClr val="bg1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pic>
          <p:nvPicPr>
            <p:cNvPr id="206" name="Picture 25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9825" y="2231095"/>
              <a:ext cx="588963" cy="214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Picture 254" descr="skitched-20131006-002546.jp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225" y="2521607"/>
              <a:ext cx="468589" cy="23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" name="Picture 255" descr="skitched-20131006-002327.jpg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853" y="2462870"/>
              <a:ext cx="504145" cy="361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2" name="Picture 256" descr="Windows Azure_ Microsoft_s Cloud Platform | Cloud Hosting | Cloud Services.jp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8574" y="2240620"/>
              <a:ext cx="925512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6" name="Picture 1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5053" y="2299288"/>
              <a:ext cx="434324" cy="173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7" name="Title 1"/>
            <p:cNvSpPr txBox="1">
              <a:spLocks/>
            </p:cNvSpPr>
            <p:nvPr/>
          </p:nvSpPr>
          <p:spPr>
            <a:xfrm>
              <a:off x="2332038" y="1807063"/>
              <a:ext cx="2239962" cy="347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Cloud/Enterprise</a:t>
              </a:r>
            </a:p>
          </p:txBody>
        </p:sp>
        <p:pic>
          <p:nvPicPr>
            <p:cNvPr id="209" name="Picture 253" descr="skitched-20131006-002139.jp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035" y="2633233"/>
              <a:ext cx="79375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" name="Group 255"/>
          <p:cNvGrpSpPr/>
          <p:nvPr/>
        </p:nvGrpSpPr>
        <p:grpSpPr>
          <a:xfrm>
            <a:off x="4572000" y="2895600"/>
            <a:ext cx="2239962" cy="1095375"/>
            <a:chOff x="4572001" y="2895600"/>
            <a:chExt cx="2239962" cy="1095375"/>
          </a:xfrm>
        </p:grpSpPr>
        <p:sp>
          <p:nvSpPr>
            <p:cNvPr id="159" name="Rectangle 158"/>
            <p:cNvSpPr/>
            <p:nvPr/>
          </p:nvSpPr>
          <p:spPr>
            <a:xfrm>
              <a:off x="4572001" y="2895600"/>
              <a:ext cx="2239962" cy="1095375"/>
            </a:xfrm>
            <a:prstGeom prst="rect">
              <a:avLst/>
            </a:prstGeom>
            <a:solidFill>
              <a:srgbClr val="2D5ECF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4598988" y="3236355"/>
              <a:ext cx="2185988" cy="723900"/>
            </a:xfrm>
            <a:prstGeom prst="rect">
              <a:avLst/>
            </a:prstGeom>
            <a:solidFill>
              <a:schemeClr val="bg1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pic>
          <p:nvPicPr>
            <p:cNvPr id="216" name="Picture 26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3838" y="3266517"/>
              <a:ext cx="1317625" cy="311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" name="Picture 262" descr="skitched-20131007-225243.jpg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0588" y="3611005"/>
              <a:ext cx="701675" cy="325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" name="Picture 263" descr="skitched-20131007-233241.jpg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8489" y="3598304"/>
              <a:ext cx="1031741" cy="36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" name="Picture 264" descr="skitched-20131007-233544.jp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750" y="3254917"/>
              <a:ext cx="2476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2" name="Title 1"/>
            <p:cNvSpPr txBox="1">
              <a:spLocks/>
            </p:cNvSpPr>
            <p:nvPr/>
          </p:nvSpPr>
          <p:spPr>
            <a:xfrm>
              <a:off x="4572001" y="2904026"/>
              <a:ext cx="2239962" cy="3476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User Analytics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815138" y="3978763"/>
            <a:ext cx="2239962" cy="1106000"/>
            <a:chOff x="6811963" y="3978763"/>
            <a:chExt cx="2239962" cy="1106000"/>
          </a:xfrm>
        </p:grpSpPr>
        <p:sp>
          <p:nvSpPr>
            <p:cNvPr id="162" name="Rectangle 161"/>
            <p:cNvSpPr/>
            <p:nvPr/>
          </p:nvSpPr>
          <p:spPr>
            <a:xfrm>
              <a:off x="6811963" y="3989388"/>
              <a:ext cx="2239962" cy="1095375"/>
            </a:xfrm>
            <a:prstGeom prst="rect">
              <a:avLst/>
            </a:prstGeom>
            <a:solidFill>
              <a:srgbClr val="FF6600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838950" y="4338080"/>
              <a:ext cx="2185988" cy="723900"/>
            </a:xfrm>
            <a:prstGeom prst="rect">
              <a:avLst/>
            </a:prstGeom>
            <a:solidFill>
              <a:schemeClr val="bg1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pic>
          <p:nvPicPr>
            <p:cNvPr id="236" name="Picture 284" descr="skitched-20131008-002209.jp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0700" y="4649230"/>
              <a:ext cx="752475" cy="35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7" name="Picture 285" descr="skitched-20131008-002314.jpg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0700" y="4411105"/>
              <a:ext cx="634429" cy="249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8" name="Picture 286" descr="skitched-20131008-002456.jpg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4438" y="4385705"/>
              <a:ext cx="892175" cy="20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Picture 287" descr="skitched-20131008-002649.jpg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7372" y="4670723"/>
              <a:ext cx="792163" cy="19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0" name="Picture 288" descr="skitched-20131008-002824.jpg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4400" y="4406342"/>
              <a:ext cx="427038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1" name="Picture 289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705" y="4885644"/>
              <a:ext cx="772604" cy="147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Title 1"/>
            <p:cNvSpPr txBox="1">
              <a:spLocks/>
            </p:cNvSpPr>
            <p:nvPr/>
          </p:nvSpPr>
          <p:spPr>
            <a:xfrm>
              <a:off x="6811963" y="3978763"/>
              <a:ext cx="2239962" cy="349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Security</a:t>
              </a:r>
            </a:p>
          </p:txBody>
        </p:sp>
      </p:grpSp>
      <p:grpSp>
        <p:nvGrpSpPr>
          <p:cNvPr id="264" name="Group 263"/>
          <p:cNvGrpSpPr/>
          <p:nvPr/>
        </p:nvGrpSpPr>
        <p:grpSpPr>
          <a:xfrm>
            <a:off x="95250" y="1804988"/>
            <a:ext cx="2239962" cy="1095375"/>
            <a:chOff x="92075" y="1810651"/>
            <a:chExt cx="2239962" cy="1095375"/>
          </a:xfrm>
        </p:grpSpPr>
        <p:grpSp>
          <p:nvGrpSpPr>
            <p:cNvPr id="2" name="Group 1"/>
            <p:cNvGrpSpPr/>
            <p:nvPr/>
          </p:nvGrpSpPr>
          <p:grpSpPr>
            <a:xfrm>
              <a:off x="92075" y="1810651"/>
              <a:ext cx="2239962" cy="1095375"/>
              <a:chOff x="92075" y="1810651"/>
              <a:chExt cx="2239962" cy="1095375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92075" y="1810651"/>
                <a:ext cx="2239962" cy="1095375"/>
              </a:xfrm>
              <a:prstGeom prst="rect">
                <a:avLst/>
              </a:prstGeom>
              <a:solidFill>
                <a:srgbClr val="008000"/>
              </a:solidFill>
              <a:ln w="3175" cmpd="sng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algn="ctr">
                  <a:defRPr/>
                </a:pPr>
                <a:endParaRPr lang="en-US" sz="1700" dirty="0"/>
              </a:p>
            </p:txBody>
          </p:sp>
          <p:sp>
            <p:nvSpPr>
              <p:cNvPr id="254" name="Rectangle 253"/>
              <p:cNvSpPr/>
              <p:nvPr/>
            </p:nvSpPr>
            <p:spPr>
              <a:xfrm>
                <a:off x="119062" y="2153551"/>
                <a:ext cx="2185988" cy="723900"/>
              </a:xfrm>
              <a:prstGeom prst="rect">
                <a:avLst/>
              </a:prstGeom>
              <a:solidFill>
                <a:schemeClr val="bg1"/>
              </a:solidFill>
              <a:ln w="1270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algn="ctr">
                  <a:defRPr/>
                </a:pPr>
                <a:endParaRPr lang="en-US" sz="1700" dirty="0"/>
              </a:p>
            </p:txBody>
          </p:sp>
          <p:sp>
            <p:nvSpPr>
              <p:cNvPr id="255" name="Title 1"/>
              <p:cNvSpPr txBox="1">
                <a:spLocks/>
              </p:cNvSpPr>
              <p:nvPr/>
            </p:nvSpPr>
            <p:spPr>
              <a:xfrm>
                <a:off x="119064" y="2576026"/>
                <a:ext cx="2185986" cy="2725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0" tIns="0" rIns="0" bIns="0" anchor="ctr"/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3200" b="1" i="0" kern="1200">
                    <a:solidFill>
                      <a:schemeClr val="bg1"/>
                    </a:solidFill>
                    <a:effectLst/>
                    <a:latin typeface="Ubuntu"/>
                    <a:ea typeface="+mj-ea"/>
                    <a:cs typeface="Ubuntu"/>
                  </a:defRPr>
                </a:lvl1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en-US" sz="1700" dirty="0" smtClean="0">
                    <a:solidFill>
                      <a:srgbClr val="418ACD"/>
                    </a:solidFill>
                    <a:latin typeface="+mn-lt"/>
                    <a:cs typeface="Avenir Medium"/>
                  </a:rPr>
                  <a:t>Xamarin.Forms</a:t>
                </a:r>
              </a:p>
            </p:txBody>
          </p:sp>
          <p:sp>
            <p:nvSpPr>
              <p:cNvPr id="257" name="Title 1"/>
              <p:cNvSpPr txBox="1">
                <a:spLocks/>
              </p:cNvSpPr>
              <p:nvPr/>
            </p:nvSpPr>
            <p:spPr>
              <a:xfrm>
                <a:off x="92075" y="1813582"/>
                <a:ext cx="2239962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0" tIns="0" rIns="0" bIns="0" anchor="ctr"/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3200" b="1" i="0" kern="1200">
                    <a:solidFill>
                      <a:schemeClr val="bg1"/>
                    </a:solidFill>
                    <a:effectLst/>
                    <a:latin typeface="Ubuntu"/>
                    <a:ea typeface="+mj-ea"/>
                    <a:cs typeface="Ubuntu"/>
                  </a:defRPr>
                </a:lvl1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en-US" sz="1700" dirty="0" smtClean="0">
                    <a:latin typeface="+mn-lt"/>
                    <a:cs typeface="Avenir Medium"/>
                  </a:rPr>
                  <a:t>User Interface</a:t>
                </a:r>
              </a:p>
            </p:txBody>
          </p:sp>
        </p:grpSp>
        <p:grpSp>
          <p:nvGrpSpPr>
            <p:cNvPr id="258" name="Group 257"/>
            <p:cNvGrpSpPr>
              <a:grpSpLocks noChangeAspect="1"/>
            </p:cNvGrpSpPr>
            <p:nvPr/>
          </p:nvGrpSpPr>
          <p:grpSpPr>
            <a:xfrm>
              <a:off x="181811" y="2213187"/>
              <a:ext cx="965619" cy="109728"/>
              <a:chOff x="820040" y="246462"/>
              <a:chExt cx="6084279" cy="691388"/>
            </a:xfrm>
          </p:grpSpPr>
          <p:pic>
            <p:nvPicPr>
              <p:cNvPr id="259" name="Picture 258" descr="skitched-20140904-041038.pdf"/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0040" y="252050"/>
                <a:ext cx="784412" cy="685800"/>
              </a:xfrm>
              <a:prstGeom prst="rect">
                <a:avLst/>
              </a:prstGeom>
            </p:spPr>
          </p:pic>
          <p:pic>
            <p:nvPicPr>
              <p:cNvPr id="260" name="Picture 259" descr="skitched-20140904-041122.pdf"/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8419" y="246462"/>
                <a:ext cx="5295900" cy="685800"/>
              </a:xfrm>
              <a:prstGeom prst="rect">
                <a:avLst/>
              </a:prstGeom>
            </p:spPr>
          </p:pic>
        </p:grpSp>
        <p:pic>
          <p:nvPicPr>
            <p:cNvPr id="262" name="Picture 261" descr="skitched-20140904-041437.pdf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220" y="2368119"/>
              <a:ext cx="880902" cy="201168"/>
            </a:xfrm>
            <a:prstGeom prst="rect">
              <a:avLst/>
            </a:prstGeom>
          </p:spPr>
        </p:pic>
        <p:pic>
          <p:nvPicPr>
            <p:cNvPr id="266" name="Picture 265" descr="skitched-20140904-041935.pdf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999" y="2190327"/>
              <a:ext cx="895515" cy="155448"/>
            </a:xfrm>
            <a:prstGeom prst="rect">
              <a:avLst/>
            </a:prstGeom>
          </p:spPr>
        </p:pic>
        <p:pic>
          <p:nvPicPr>
            <p:cNvPr id="4" name="Picture 3" descr="Pasted_Image_1_7_15__5_49_PM.png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429" y="2366677"/>
              <a:ext cx="994410" cy="22860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570412" y="1804988"/>
            <a:ext cx="2243138" cy="1095375"/>
            <a:chOff x="4568825" y="1804988"/>
            <a:chExt cx="2243138" cy="1095375"/>
          </a:xfrm>
        </p:grpSpPr>
        <p:sp>
          <p:nvSpPr>
            <p:cNvPr id="153" name="Rectangle 152"/>
            <p:cNvSpPr/>
            <p:nvPr/>
          </p:nvSpPr>
          <p:spPr>
            <a:xfrm>
              <a:off x="4572000" y="1804988"/>
              <a:ext cx="2239963" cy="1095375"/>
            </a:xfrm>
            <a:prstGeom prst="rect">
              <a:avLst/>
            </a:prstGeom>
            <a:solidFill>
              <a:srgbClr val="2D5ECF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4598988" y="2150133"/>
              <a:ext cx="2185987" cy="723900"/>
            </a:xfrm>
            <a:prstGeom prst="rect">
              <a:avLst/>
            </a:prstGeom>
            <a:solidFill>
              <a:schemeClr val="bg1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38" name="Title 1"/>
            <p:cNvSpPr txBox="1">
              <a:spLocks/>
            </p:cNvSpPr>
            <p:nvPr/>
          </p:nvSpPr>
          <p:spPr>
            <a:xfrm>
              <a:off x="4568825" y="1807063"/>
              <a:ext cx="2239963" cy="347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Continuous Integration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5018110" y="2158417"/>
              <a:ext cx="1174037" cy="37652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4703779" y="2539523"/>
              <a:ext cx="974710" cy="217973"/>
            </a:xfrm>
            <a:prstGeom prst="rect">
              <a:avLst/>
            </a:prstGeom>
          </p:spPr>
        </p:pic>
        <p:sp>
          <p:nvSpPr>
            <p:cNvPr id="267" name="Title 1"/>
            <p:cNvSpPr txBox="1">
              <a:spLocks/>
            </p:cNvSpPr>
            <p:nvPr/>
          </p:nvSpPr>
          <p:spPr>
            <a:xfrm>
              <a:off x="5789633" y="2497573"/>
              <a:ext cx="916893" cy="3226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70000"/>
                </a:lnSpc>
                <a:defRPr/>
              </a:pPr>
              <a:r>
                <a:rPr lang="en-US" sz="1200" b="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cs typeface="Avenir Medium"/>
                </a:rPr>
                <a:t>Team</a:t>
              </a:r>
            </a:p>
            <a:p>
              <a:pPr>
                <a:lnSpc>
                  <a:spcPct val="70000"/>
                </a:lnSpc>
                <a:defRPr/>
              </a:pPr>
              <a:r>
                <a:rPr lang="en-US" sz="1200" b="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cs typeface="Avenir Medium"/>
                </a:rPr>
                <a:t>Foundation</a:t>
              </a:r>
            </a:p>
            <a:p>
              <a:pPr>
                <a:lnSpc>
                  <a:spcPct val="70000"/>
                </a:lnSpc>
                <a:defRPr/>
              </a:pPr>
              <a:r>
                <a:rPr lang="en-US" sz="1200" b="0" dirty="0" smtClean="0">
                  <a:solidFill>
                    <a:schemeClr val="tx2">
                      <a:lumMod val="75000"/>
                    </a:schemeClr>
                  </a:solidFill>
                  <a:latin typeface="+mn-lt"/>
                  <a:cs typeface="Avenir Medium"/>
                </a:rPr>
                <a:t>Server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335213" y="3978763"/>
            <a:ext cx="2239962" cy="1106000"/>
            <a:chOff x="2332038" y="3978763"/>
            <a:chExt cx="2239962" cy="1106000"/>
          </a:xfrm>
        </p:grpSpPr>
        <p:sp>
          <p:nvSpPr>
            <p:cNvPr id="163" name="Rectangle 162"/>
            <p:cNvSpPr/>
            <p:nvPr/>
          </p:nvSpPr>
          <p:spPr>
            <a:xfrm>
              <a:off x="2332038" y="3989388"/>
              <a:ext cx="2239962" cy="1095375"/>
            </a:xfrm>
            <a:prstGeom prst="rect">
              <a:avLst/>
            </a:prstGeom>
            <a:solidFill>
              <a:srgbClr val="2D5ECF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2359025" y="4338080"/>
              <a:ext cx="2185988" cy="723900"/>
            </a:xfrm>
            <a:prstGeom prst="rect">
              <a:avLst/>
            </a:prstGeom>
            <a:solidFill>
              <a:schemeClr val="bg1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pic>
          <p:nvPicPr>
            <p:cNvPr id="232" name="Picture 280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4436505"/>
              <a:ext cx="719138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Picture 281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5184" y="4636530"/>
              <a:ext cx="630238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" name="Picture 282" descr="skitched-20131007-235112.jpg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1225" y="4406342"/>
              <a:ext cx="968375" cy="274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Title 1"/>
            <p:cNvSpPr txBox="1">
              <a:spLocks/>
            </p:cNvSpPr>
            <p:nvPr/>
          </p:nvSpPr>
          <p:spPr>
            <a:xfrm>
              <a:off x="2332038" y="3978763"/>
              <a:ext cx="2239962" cy="3492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Notifications</a:t>
              </a:r>
            </a:p>
          </p:txBody>
        </p:sp>
        <p:pic>
          <p:nvPicPr>
            <p:cNvPr id="231" name="Picture 279" descr="skitched-20131007-232835.jpg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2808" y="4627005"/>
              <a:ext cx="612775" cy="42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2" name="Group 251"/>
          <p:cNvGrpSpPr/>
          <p:nvPr/>
        </p:nvGrpSpPr>
        <p:grpSpPr>
          <a:xfrm>
            <a:off x="2335213" y="2895600"/>
            <a:ext cx="2239962" cy="1095375"/>
            <a:chOff x="2332038" y="2895600"/>
            <a:chExt cx="2239962" cy="1095375"/>
          </a:xfrm>
        </p:grpSpPr>
        <p:sp>
          <p:nvSpPr>
            <p:cNvPr id="145" name="Rectangle 144"/>
            <p:cNvSpPr/>
            <p:nvPr/>
          </p:nvSpPr>
          <p:spPr>
            <a:xfrm>
              <a:off x="2332038" y="2895600"/>
              <a:ext cx="2239962" cy="1095375"/>
            </a:xfrm>
            <a:prstGeom prst="rect">
              <a:avLst/>
            </a:prstGeom>
            <a:solidFill>
              <a:srgbClr val="2D5ECF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359025" y="3236355"/>
              <a:ext cx="2185988" cy="723900"/>
            </a:xfrm>
            <a:prstGeom prst="rect">
              <a:avLst/>
            </a:prstGeom>
            <a:solidFill>
              <a:schemeClr val="bg1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97" name="Title 1"/>
            <p:cNvSpPr txBox="1">
              <a:spLocks/>
            </p:cNvSpPr>
            <p:nvPr/>
          </p:nvSpPr>
          <p:spPr>
            <a:xfrm>
              <a:off x="2332038" y="2904026"/>
              <a:ext cx="2239962" cy="3476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Identity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2425493" y="3295138"/>
              <a:ext cx="906962" cy="25603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4026889" y="3265504"/>
              <a:ext cx="457200" cy="457200"/>
            </a:xfrm>
            <a:prstGeom prst="rect">
              <a:avLst/>
            </a:prstGeom>
          </p:spPr>
        </p:pic>
        <p:pic>
          <p:nvPicPr>
            <p:cNvPr id="199" name="Picture 253" descr="skitched-20131006-002139.jpg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275" y="3801505"/>
              <a:ext cx="793750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2819400" y="3505699"/>
              <a:ext cx="965200" cy="206829"/>
            </a:xfrm>
            <a:prstGeom prst="rect">
              <a:avLst/>
            </a:prstGeom>
          </p:spPr>
        </p:pic>
        <p:pic>
          <p:nvPicPr>
            <p:cNvPr id="25" name="Picture 24" descr="Pasted_Image_5_31_15__10_29_AM.jpg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4480" y="3708598"/>
              <a:ext cx="904007" cy="228598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95250" y="2895600"/>
            <a:ext cx="2239962" cy="1095375"/>
            <a:chOff x="-151606" y="2895600"/>
            <a:chExt cx="2239962" cy="1095375"/>
          </a:xfrm>
        </p:grpSpPr>
        <p:sp>
          <p:nvSpPr>
            <p:cNvPr id="307" name="Rectangle 306"/>
            <p:cNvSpPr/>
            <p:nvPr/>
          </p:nvSpPr>
          <p:spPr>
            <a:xfrm>
              <a:off x="-151606" y="2895600"/>
              <a:ext cx="2239962" cy="1095375"/>
            </a:xfrm>
            <a:prstGeom prst="rect">
              <a:avLst/>
            </a:prstGeom>
            <a:solidFill>
              <a:srgbClr val="2D5ECF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308" name="Rectangle 307"/>
            <p:cNvSpPr/>
            <p:nvPr/>
          </p:nvSpPr>
          <p:spPr>
            <a:xfrm>
              <a:off x="-124619" y="3236355"/>
              <a:ext cx="2185988" cy="723900"/>
            </a:xfrm>
            <a:prstGeom prst="rect">
              <a:avLst/>
            </a:prstGeom>
            <a:solidFill>
              <a:schemeClr val="bg1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309" name="Title 1"/>
            <p:cNvSpPr txBox="1">
              <a:spLocks/>
            </p:cNvSpPr>
            <p:nvPr/>
          </p:nvSpPr>
          <p:spPr>
            <a:xfrm>
              <a:off x="-151606" y="2904026"/>
              <a:ext cx="2239962" cy="3476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Social</a:t>
              </a:r>
            </a:p>
          </p:txBody>
        </p:sp>
        <p:pic>
          <p:nvPicPr>
            <p:cNvPr id="315" name="Picture 314" descr="Pasted_Image_5_31_15__9_26_AM.jpg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06" y="3260323"/>
              <a:ext cx="1428750" cy="254944"/>
            </a:xfrm>
            <a:prstGeom prst="rect">
              <a:avLst/>
            </a:prstGeom>
          </p:spPr>
        </p:pic>
        <p:pic>
          <p:nvPicPr>
            <p:cNvPr id="316" name="Picture 315" descr="Pasted_Image_5_31_15__9_27_AM.jpg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591467"/>
              <a:ext cx="976384" cy="244096"/>
            </a:xfrm>
            <a:prstGeom prst="rect">
              <a:avLst/>
            </a:prstGeom>
          </p:spPr>
        </p:pic>
        <p:pic>
          <p:nvPicPr>
            <p:cNvPr id="317" name="Picture 316" descr="Pasted_Image_5_31_15__10_32_AM.jpg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179" y="3567889"/>
              <a:ext cx="895350" cy="320441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2335213" y="708025"/>
            <a:ext cx="2239962" cy="1095375"/>
            <a:chOff x="2332038" y="708025"/>
            <a:chExt cx="2239962" cy="1095375"/>
          </a:xfrm>
        </p:grpSpPr>
        <p:sp>
          <p:nvSpPr>
            <p:cNvPr id="151" name="Rectangle 150"/>
            <p:cNvSpPr/>
            <p:nvPr/>
          </p:nvSpPr>
          <p:spPr>
            <a:xfrm>
              <a:off x="2332038" y="708025"/>
              <a:ext cx="2239962" cy="1095375"/>
            </a:xfrm>
            <a:prstGeom prst="rect">
              <a:avLst/>
            </a:prstGeom>
            <a:solidFill>
              <a:srgbClr val="008000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2359025" y="1057275"/>
              <a:ext cx="2185988" cy="723900"/>
            </a:xfrm>
            <a:prstGeom prst="rect">
              <a:avLst/>
            </a:prstGeom>
            <a:solidFill>
              <a:srgbClr val="28374B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26" name="Title 1"/>
            <p:cNvSpPr txBox="1">
              <a:spLocks/>
            </p:cNvSpPr>
            <p:nvPr/>
          </p:nvSpPr>
          <p:spPr>
            <a:xfrm>
              <a:off x="2332038" y="710956"/>
              <a:ext cx="2239962" cy="347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Build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2359025" y="1134840"/>
              <a:ext cx="2185416" cy="56877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6815138" y="1804988"/>
            <a:ext cx="2239962" cy="1095375"/>
            <a:chOff x="6811963" y="1804988"/>
            <a:chExt cx="2239962" cy="1095375"/>
          </a:xfrm>
        </p:grpSpPr>
        <p:sp>
          <p:nvSpPr>
            <p:cNvPr id="154" name="Rectangle 153"/>
            <p:cNvSpPr/>
            <p:nvPr/>
          </p:nvSpPr>
          <p:spPr>
            <a:xfrm>
              <a:off x="6811963" y="1804988"/>
              <a:ext cx="2239962" cy="1095375"/>
            </a:xfrm>
            <a:prstGeom prst="rect">
              <a:avLst/>
            </a:prstGeom>
            <a:solidFill>
              <a:srgbClr val="008000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6838950" y="2150133"/>
              <a:ext cx="2185988" cy="723900"/>
            </a:xfrm>
            <a:prstGeom prst="rect">
              <a:avLst/>
            </a:prstGeom>
            <a:solidFill>
              <a:srgbClr val="28374B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29" name="Title 1"/>
            <p:cNvSpPr txBox="1">
              <a:spLocks/>
            </p:cNvSpPr>
            <p:nvPr/>
          </p:nvSpPr>
          <p:spPr>
            <a:xfrm>
              <a:off x="6811963" y="1807063"/>
              <a:ext cx="2239962" cy="347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Test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6838950" y="2247382"/>
              <a:ext cx="2185416" cy="52940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6815138" y="2895600"/>
            <a:ext cx="2239962" cy="1095375"/>
            <a:chOff x="6811963" y="2895600"/>
            <a:chExt cx="2239962" cy="1095375"/>
          </a:xfrm>
        </p:grpSpPr>
        <p:sp>
          <p:nvSpPr>
            <p:cNvPr id="158" name="Rectangle 157"/>
            <p:cNvSpPr/>
            <p:nvPr/>
          </p:nvSpPr>
          <p:spPr>
            <a:xfrm>
              <a:off x="6811963" y="2895600"/>
              <a:ext cx="2239962" cy="1095375"/>
            </a:xfrm>
            <a:prstGeom prst="rect">
              <a:avLst/>
            </a:prstGeom>
            <a:solidFill>
              <a:srgbClr val="008000"/>
            </a:solidFill>
            <a:ln w="3175" cmpd="sng">
              <a:solidFill>
                <a:schemeClr val="bg1">
                  <a:lumMod val="75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6838950" y="3227138"/>
              <a:ext cx="2185988" cy="723900"/>
            </a:xfrm>
            <a:prstGeom prst="rect">
              <a:avLst/>
            </a:prstGeom>
            <a:solidFill>
              <a:srgbClr val="28374B"/>
            </a:solidFill>
            <a:ln w="1270" cmpd="sng">
              <a:noFill/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algn="ctr">
                <a:defRPr/>
              </a:pPr>
              <a:endParaRPr lang="en-US" sz="1700" dirty="0"/>
            </a:p>
          </p:txBody>
        </p:sp>
        <p:sp>
          <p:nvSpPr>
            <p:cNvPr id="130" name="Title 1"/>
            <p:cNvSpPr txBox="1">
              <a:spLocks/>
            </p:cNvSpPr>
            <p:nvPr/>
          </p:nvSpPr>
          <p:spPr>
            <a:xfrm>
              <a:off x="6811963" y="2904026"/>
              <a:ext cx="2239962" cy="34766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0" tIns="0" rIns="0" bIns="0" anchor="ctr"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3200" b="1" i="0" kern="1200">
                  <a:solidFill>
                    <a:schemeClr val="bg1"/>
                  </a:solidFill>
                  <a:effectLst/>
                  <a:latin typeface="Ubuntu"/>
                  <a:ea typeface="+mj-ea"/>
                  <a:cs typeface="Ubuntu"/>
                </a:defRPr>
              </a:lvl1pPr>
            </a:lstStyle>
            <a:p>
              <a:pPr>
                <a:lnSpc>
                  <a:spcPct val="90000"/>
                </a:lnSpc>
                <a:defRPr/>
              </a:pPr>
              <a:r>
                <a:rPr lang="en-US" sz="1700" dirty="0" smtClean="0">
                  <a:latin typeface="+mn-lt"/>
                  <a:cs typeface="Avenir Medium"/>
                </a:rPr>
                <a:t>Performance</a:t>
              </a: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6837778" y="3291743"/>
              <a:ext cx="2185416" cy="59469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813550" y="708025"/>
            <a:ext cx="2243138" cy="1095375"/>
            <a:chOff x="6813551" y="708025"/>
            <a:chExt cx="2243138" cy="1095375"/>
          </a:xfrm>
        </p:grpSpPr>
        <p:grpSp>
          <p:nvGrpSpPr>
            <p:cNvPr id="357" name="Group 356"/>
            <p:cNvGrpSpPr/>
            <p:nvPr/>
          </p:nvGrpSpPr>
          <p:grpSpPr>
            <a:xfrm>
              <a:off x="6813551" y="708025"/>
              <a:ext cx="2243138" cy="1095375"/>
              <a:chOff x="4568825" y="708025"/>
              <a:chExt cx="2243138" cy="1095375"/>
            </a:xfrm>
          </p:grpSpPr>
          <p:sp>
            <p:nvSpPr>
              <p:cNvPr id="358" name="Rectangle 357"/>
              <p:cNvSpPr/>
              <p:nvPr/>
            </p:nvSpPr>
            <p:spPr>
              <a:xfrm>
                <a:off x="4572000" y="708025"/>
                <a:ext cx="2239963" cy="1095375"/>
              </a:xfrm>
              <a:prstGeom prst="rect">
                <a:avLst/>
              </a:prstGeom>
              <a:solidFill>
                <a:srgbClr val="2D5ECF"/>
              </a:solidFill>
              <a:ln w="3175" cmpd="sng">
                <a:solidFill>
                  <a:schemeClr val="bg1">
                    <a:lumMod val="75000"/>
                  </a:schemeClr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algn="ctr">
                  <a:defRPr/>
                </a:pPr>
                <a:endParaRPr lang="en-US" sz="1700" dirty="0"/>
              </a:p>
            </p:txBody>
          </p:sp>
          <p:sp>
            <p:nvSpPr>
              <p:cNvPr id="359" name="Rectangle 358"/>
              <p:cNvSpPr/>
              <p:nvPr/>
            </p:nvSpPr>
            <p:spPr>
              <a:xfrm>
                <a:off x="4598988" y="1057275"/>
                <a:ext cx="2185987" cy="723900"/>
              </a:xfrm>
              <a:prstGeom prst="rect">
                <a:avLst/>
              </a:prstGeom>
              <a:solidFill>
                <a:schemeClr val="bg1"/>
              </a:solidFill>
              <a:ln w="1270" cmpd="sng">
                <a:noFill/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algn="ctr">
                  <a:defRPr/>
                </a:pPr>
                <a:endParaRPr lang="en-US" sz="1700" dirty="0"/>
              </a:p>
            </p:txBody>
          </p:sp>
          <p:sp>
            <p:nvSpPr>
              <p:cNvPr id="360" name="Title 1"/>
              <p:cNvSpPr txBox="1">
                <a:spLocks/>
              </p:cNvSpPr>
              <p:nvPr/>
            </p:nvSpPr>
            <p:spPr>
              <a:xfrm>
                <a:off x="4568825" y="710956"/>
                <a:ext cx="2239963" cy="34766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0" tIns="0" rIns="0" bIns="0" anchor="ctr"/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3200" b="1" i="0" kern="1200">
                    <a:solidFill>
                      <a:schemeClr val="bg1"/>
                    </a:solidFill>
                    <a:effectLst/>
                    <a:latin typeface="Ubuntu"/>
                    <a:ea typeface="+mj-ea"/>
                    <a:cs typeface="Ubuntu"/>
                  </a:defRPr>
                </a:lvl1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en-US" sz="1700" dirty="0" smtClean="0">
                    <a:latin typeface="+mn-lt"/>
                    <a:cs typeface="Avenir Medium"/>
                  </a:rPr>
                  <a:t>API Management</a:t>
                </a:r>
              </a:p>
            </p:txBody>
          </p:sp>
        </p:grp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7322570" y="1502682"/>
              <a:ext cx="1134043" cy="27849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8202127" y="1362171"/>
              <a:ext cx="700182" cy="3175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6862250" y="1055111"/>
              <a:ext cx="642879" cy="53791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7592760" y="1113147"/>
              <a:ext cx="941388" cy="305057"/>
            </a:xfrm>
            <a:prstGeom prst="rect">
              <a:avLst/>
            </a:prstGeom>
          </p:spPr>
        </p:pic>
      </p:grpSp>
      <p:sp>
        <p:nvSpPr>
          <p:cNvPr id="205" name="Rectangle 204"/>
          <p:cNvSpPr/>
          <p:nvPr/>
        </p:nvSpPr>
        <p:spPr>
          <a:xfrm>
            <a:off x="2335213" y="710956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07" name="Rectangle 206"/>
          <p:cNvSpPr/>
          <p:nvPr/>
        </p:nvSpPr>
        <p:spPr>
          <a:xfrm>
            <a:off x="2335213" y="1807063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08" name="Rectangle 207"/>
          <p:cNvSpPr/>
          <p:nvPr/>
        </p:nvSpPr>
        <p:spPr>
          <a:xfrm>
            <a:off x="6815138" y="2904026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13" name="Rectangle 212"/>
          <p:cNvSpPr/>
          <p:nvPr/>
        </p:nvSpPr>
        <p:spPr>
          <a:xfrm>
            <a:off x="4572000" y="2904026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14" name="Rectangle 213"/>
          <p:cNvSpPr/>
          <p:nvPr/>
        </p:nvSpPr>
        <p:spPr>
          <a:xfrm>
            <a:off x="95250" y="710956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15" name="Rectangle 214"/>
          <p:cNvSpPr/>
          <p:nvPr/>
        </p:nvSpPr>
        <p:spPr>
          <a:xfrm>
            <a:off x="95250" y="1807063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20" name="Rectangle 219"/>
          <p:cNvSpPr/>
          <p:nvPr/>
        </p:nvSpPr>
        <p:spPr>
          <a:xfrm>
            <a:off x="95250" y="3978763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21" name="Rectangle 220"/>
          <p:cNvSpPr/>
          <p:nvPr/>
        </p:nvSpPr>
        <p:spPr>
          <a:xfrm>
            <a:off x="95250" y="2904026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22" name="Rectangle 221"/>
          <p:cNvSpPr/>
          <p:nvPr/>
        </p:nvSpPr>
        <p:spPr>
          <a:xfrm>
            <a:off x="4572000" y="710956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23" name="Rectangle 222"/>
          <p:cNvSpPr/>
          <p:nvPr/>
        </p:nvSpPr>
        <p:spPr>
          <a:xfrm>
            <a:off x="4572000" y="1807063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24" name="Rectangle 223"/>
          <p:cNvSpPr/>
          <p:nvPr/>
        </p:nvSpPr>
        <p:spPr>
          <a:xfrm>
            <a:off x="4572000" y="3978763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25" name="Rectangle 224"/>
          <p:cNvSpPr/>
          <p:nvPr/>
        </p:nvSpPr>
        <p:spPr>
          <a:xfrm>
            <a:off x="2335213" y="3978763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26" name="Rectangle 225"/>
          <p:cNvSpPr/>
          <p:nvPr/>
        </p:nvSpPr>
        <p:spPr>
          <a:xfrm>
            <a:off x="2335213" y="2904026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48" name="Title 1"/>
          <p:cNvSpPr txBox="1">
            <a:spLocks/>
          </p:cNvSpPr>
          <p:nvPr/>
        </p:nvSpPr>
        <p:spPr>
          <a:xfrm>
            <a:off x="2335213" y="710956"/>
            <a:ext cx="2239962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Build</a:t>
            </a:r>
          </a:p>
        </p:txBody>
      </p:sp>
      <p:sp>
        <p:nvSpPr>
          <p:cNvPr id="249" name="Title 1"/>
          <p:cNvSpPr txBox="1">
            <a:spLocks/>
          </p:cNvSpPr>
          <p:nvPr/>
        </p:nvSpPr>
        <p:spPr>
          <a:xfrm>
            <a:off x="2335213" y="1808788"/>
            <a:ext cx="2239962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Cloud/Enterprise</a:t>
            </a:r>
          </a:p>
        </p:txBody>
      </p:sp>
      <p:sp>
        <p:nvSpPr>
          <p:cNvPr id="250" name="Title 1"/>
          <p:cNvSpPr txBox="1">
            <a:spLocks/>
          </p:cNvSpPr>
          <p:nvPr/>
        </p:nvSpPr>
        <p:spPr>
          <a:xfrm>
            <a:off x="6815138" y="2904026"/>
            <a:ext cx="2239962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Performance</a:t>
            </a:r>
          </a:p>
        </p:txBody>
      </p:sp>
      <p:sp>
        <p:nvSpPr>
          <p:cNvPr id="251" name="Title 1"/>
          <p:cNvSpPr txBox="1">
            <a:spLocks/>
          </p:cNvSpPr>
          <p:nvPr/>
        </p:nvSpPr>
        <p:spPr>
          <a:xfrm>
            <a:off x="4572000" y="2904026"/>
            <a:ext cx="2239963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User Analytics</a:t>
            </a:r>
          </a:p>
        </p:txBody>
      </p:sp>
      <p:sp>
        <p:nvSpPr>
          <p:cNvPr id="263" name="Title 1"/>
          <p:cNvSpPr txBox="1">
            <a:spLocks/>
          </p:cNvSpPr>
          <p:nvPr/>
        </p:nvSpPr>
        <p:spPr bwMode="auto">
          <a:xfrm>
            <a:off x="95250" y="710956"/>
            <a:ext cx="2239963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sz="1700" b="1" dirty="0">
                <a:solidFill>
                  <a:schemeClr val="bg1"/>
                </a:solidFill>
                <a:cs typeface="Avenir Medium" charset="0"/>
              </a:rPr>
              <a:t>Prototype</a:t>
            </a:r>
          </a:p>
        </p:txBody>
      </p:sp>
      <p:sp>
        <p:nvSpPr>
          <p:cNvPr id="265" name="Title 1"/>
          <p:cNvSpPr txBox="1">
            <a:spLocks/>
          </p:cNvSpPr>
          <p:nvPr/>
        </p:nvSpPr>
        <p:spPr>
          <a:xfrm>
            <a:off x="95250" y="1808788"/>
            <a:ext cx="2239963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User Interface</a:t>
            </a:r>
          </a:p>
        </p:txBody>
      </p:sp>
      <p:sp>
        <p:nvSpPr>
          <p:cNvPr id="268" name="Title 1"/>
          <p:cNvSpPr txBox="1">
            <a:spLocks/>
          </p:cNvSpPr>
          <p:nvPr/>
        </p:nvSpPr>
        <p:spPr>
          <a:xfrm>
            <a:off x="95250" y="3978763"/>
            <a:ext cx="2239963" cy="3492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Payments</a:t>
            </a:r>
          </a:p>
        </p:txBody>
      </p:sp>
      <p:sp>
        <p:nvSpPr>
          <p:cNvPr id="269" name="Title 1"/>
          <p:cNvSpPr txBox="1">
            <a:spLocks/>
          </p:cNvSpPr>
          <p:nvPr/>
        </p:nvSpPr>
        <p:spPr>
          <a:xfrm>
            <a:off x="95250" y="2904026"/>
            <a:ext cx="2239963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Social</a:t>
            </a:r>
          </a:p>
        </p:txBody>
      </p:sp>
      <p:sp>
        <p:nvSpPr>
          <p:cNvPr id="270" name="Title 1"/>
          <p:cNvSpPr txBox="1">
            <a:spLocks/>
          </p:cNvSpPr>
          <p:nvPr/>
        </p:nvSpPr>
        <p:spPr>
          <a:xfrm>
            <a:off x="4572000" y="710956"/>
            <a:ext cx="2239963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Developer Services</a:t>
            </a:r>
          </a:p>
        </p:txBody>
      </p:sp>
      <p:sp>
        <p:nvSpPr>
          <p:cNvPr id="271" name="Title 1"/>
          <p:cNvSpPr txBox="1">
            <a:spLocks/>
          </p:cNvSpPr>
          <p:nvPr/>
        </p:nvSpPr>
        <p:spPr>
          <a:xfrm>
            <a:off x="4572000" y="3978763"/>
            <a:ext cx="2239963" cy="3492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Ads</a:t>
            </a:r>
          </a:p>
        </p:txBody>
      </p:sp>
      <p:sp>
        <p:nvSpPr>
          <p:cNvPr id="272" name="Title 1"/>
          <p:cNvSpPr txBox="1">
            <a:spLocks/>
          </p:cNvSpPr>
          <p:nvPr/>
        </p:nvSpPr>
        <p:spPr>
          <a:xfrm>
            <a:off x="2335213" y="3978763"/>
            <a:ext cx="2239962" cy="3492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Notifications</a:t>
            </a:r>
          </a:p>
        </p:txBody>
      </p:sp>
      <p:sp>
        <p:nvSpPr>
          <p:cNvPr id="273" name="Title 1"/>
          <p:cNvSpPr txBox="1">
            <a:spLocks/>
          </p:cNvSpPr>
          <p:nvPr/>
        </p:nvSpPr>
        <p:spPr>
          <a:xfrm>
            <a:off x="2335213" y="2904026"/>
            <a:ext cx="2239962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Identity</a:t>
            </a:r>
          </a:p>
        </p:txBody>
      </p:sp>
      <p:sp>
        <p:nvSpPr>
          <p:cNvPr id="274" name="Rectangle 273"/>
          <p:cNvSpPr/>
          <p:nvPr/>
        </p:nvSpPr>
        <p:spPr>
          <a:xfrm>
            <a:off x="6815138" y="710956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75" name="Title 1"/>
          <p:cNvSpPr txBox="1">
            <a:spLocks/>
          </p:cNvSpPr>
          <p:nvPr/>
        </p:nvSpPr>
        <p:spPr>
          <a:xfrm>
            <a:off x="6815138" y="710956"/>
            <a:ext cx="2239962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API Management</a:t>
            </a:r>
          </a:p>
        </p:txBody>
      </p:sp>
      <p:sp>
        <p:nvSpPr>
          <p:cNvPr id="276" name="Rectangle 275"/>
          <p:cNvSpPr/>
          <p:nvPr/>
        </p:nvSpPr>
        <p:spPr>
          <a:xfrm>
            <a:off x="6815138" y="1807063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77" name="Title 1"/>
          <p:cNvSpPr txBox="1">
            <a:spLocks/>
          </p:cNvSpPr>
          <p:nvPr/>
        </p:nvSpPr>
        <p:spPr>
          <a:xfrm>
            <a:off x="6815138" y="1808788"/>
            <a:ext cx="2239962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Test</a:t>
            </a:r>
          </a:p>
        </p:txBody>
      </p:sp>
      <p:sp>
        <p:nvSpPr>
          <p:cNvPr id="278" name="Rectangle 277"/>
          <p:cNvSpPr/>
          <p:nvPr/>
        </p:nvSpPr>
        <p:spPr>
          <a:xfrm>
            <a:off x="6815138" y="3978763"/>
            <a:ext cx="2239963" cy="1095375"/>
          </a:xfrm>
          <a:prstGeom prst="rect">
            <a:avLst/>
          </a:prstGeom>
          <a:solidFill>
            <a:srgbClr val="2D5ECF"/>
          </a:solidFill>
          <a:ln w="3175" cmpd="sng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endParaRPr lang="en-US" sz="1700" dirty="0"/>
          </a:p>
        </p:txBody>
      </p:sp>
      <p:sp>
        <p:nvSpPr>
          <p:cNvPr id="279" name="Title 1"/>
          <p:cNvSpPr txBox="1">
            <a:spLocks/>
          </p:cNvSpPr>
          <p:nvPr/>
        </p:nvSpPr>
        <p:spPr>
          <a:xfrm>
            <a:off x="6815138" y="3978763"/>
            <a:ext cx="2239962" cy="349250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Security</a:t>
            </a:r>
          </a:p>
        </p:txBody>
      </p:sp>
      <p:sp>
        <p:nvSpPr>
          <p:cNvPr id="280" name="Title 1"/>
          <p:cNvSpPr txBox="1">
            <a:spLocks/>
          </p:cNvSpPr>
          <p:nvPr/>
        </p:nvSpPr>
        <p:spPr>
          <a:xfrm>
            <a:off x="4572000" y="1808788"/>
            <a:ext cx="2239963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effectLst/>
                <a:latin typeface="Ubuntu"/>
                <a:ea typeface="+mj-ea"/>
                <a:cs typeface="Ubuntu"/>
              </a:defRPr>
            </a:lvl1pPr>
          </a:lstStyle>
          <a:p>
            <a:pPr>
              <a:lnSpc>
                <a:spcPct val="90000"/>
              </a:lnSpc>
              <a:defRPr/>
            </a:pPr>
            <a:r>
              <a:rPr lang="en-US" sz="1700" dirty="0" smtClean="0">
                <a:latin typeface="+mn-lt"/>
                <a:cs typeface="Avenir Medium"/>
              </a:rPr>
              <a:t>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216490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3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3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3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3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1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6" dur="3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3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3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3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3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6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" dur="3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 animBg="1"/>
      <p:bldP spid="207" grpId="0" animBg="1"/>
      <p:bldP spid="208" grpId="0" animBg="1"/>
      <p:bldP spid="213" grpId="0" animBg="1"/>
      <p:bldP spid="214" grpId="0" animBg="1"/>
      <p:bldP spid="215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74" grpId="0" animBg="1"/>
      <p:bldP spid="276" grpId="0" animBg="1"/>
      <p:bldP spid="27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Xamarin Component Store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Picture 1" descr="Components___Xamar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6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266" y="735392"/>
            <a:ext cx="8735468" cy="4398613"/>
          </a:xfrm>
          <a:prstGeom prst="rect">
            <a:avLst/>
          </a:prstGeom>
          <a:effectLst/>
        </p:spPr>
      </p:pic>
      <p:sp>
        <p:nvSpPr>
          <p:cNvPr id="31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Enterprise Mobility Framework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479281" y="1037781"/>
            <a:ext cx="8185439" cy="3793835"/>
            <a:chOff x="303393" y="932774"/>
            <a:chExt cx="4709307" cy="2588370"/>
          </a:xfrm>
        </p:grpSpPr>
        <p:grpSp>
          <p:nvGrpSpPr>
            <p:cNvPr id="65" name="Group 64"/>
            <p:cNvGrpSpPr/>
            <p:nvPr/>
          </p:nvGrpSpPr>
          <p:grpSpPr>
            <a:xfrm>
              <a:off x="1812300" y="932775"/>
              <a:ext cx="3200400" cy="484631"/>
              <a:chOff x="1812300" y="932775"/>
              <a:chExt cx="3200400" cy="484631"/>
            </a:xfrm>
          </p:grpSpPr>
          <p:sp>
            <p:nvSpPr>
              <p:cNvPr id="104" name="Rounded Rectangle 103"/>
              <p:cNvSpPr/>
              <p:nvPr/>
            </p:nvSpPr>
            <p:spPr>
              <a:xfrm>
                <a:off x="1812300" y="932775"/>
                <a:ext cx="3200400" cy="484631"/>
              </a:xfrm>
              <a:prstGeom prst="roundRect">
                <a:avLst/>
              </a:prstGeom>
              <a:solidFill>
                <a:srgbClr val="1B5079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2000" b="1"/>
              </a:p>
            </p:txBody>
          </p:sp>
          <p:sp>
            <p:nvSpPr>
              <p:cNvPr id="105" name="Shape 184"/>
              <p:cNvSpPr/>
              <p:nvPr/>
            </p:nvSpPr>
            <p:spPr>
              <a:xfrm>
                <a:off x="2615593" y="999965"/>
                <a:ext cx="1593815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2000" b="1" dirty="0">
                    <a:solidFill>
                      <a:srgbClr val="FFFFFF"/>
                    </a:solidFill>
                    <a:latin typeface="+mn-lt"/>
                  </a:rPr>
                  <a:t>Mobile </a:t>
                </a:r>
                <a:r>
                  <a:rPr sz="2000" b="1" dirty="0" smtClean="0">
                    <a:solidFill>
                      <a:srgbClr val="FFFFFF"/>
                    </a:solidFill>
                    <a:latin typeface="+mn-lt"/>
                  </a:rPr>
                  <a:t>App</a:t>
                </a: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 IDE</a:t>
                </a:r>
                <a:endParaRPr sz="20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812300" y="1463071"/>
              <a:ext cx="3200400" cy="484631"/>
              <a:chOff x="1812300" y="1454490"/>
              <a:chExt cx="3200400" cy="484631"/>
            </a:xfrm>
          </p:grpSpPr>
          <p:sp>
            <p:nvSpPr>
              <p:cNvPr id="102" name="Rounded Rectangle 101"/>
              <p:cNvSpPr/>
              <p:nvPr/>
            </p:nvSpPr>
            <p:spPr>
              <a:xfrm>
                <a:off x="1812300" y="1454490"/>
                <a:ext cx="3200400" cy="484631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2000" b="1"/>
              </a:p>
            </p:txBody>
          </p:sp>
          <p:sp>
            <p:nvSpPr>
              <p:cNvPr id="103" name="Shape 185"/>
              <p:cNvSpPr/>
              <p:nvPr/>
            </p:nvSpPr>
            <p:spPr>
              <a:xfrm>
                <a:off x="2026341" y="1521679"/>
                <a:ext cx="2772318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2000" b="1" dirty="0" smtClean="0">
                    <a:solidFill>
                      <a:srgbClr val="FFFFFF"/>
                    </a:solidFill>
                    <a:latin typeface="+mn-lt"/>
                  </a:rPr>
                  <a:t>Mobile</a:t>
                </a:r>
                <a:r>
                  <a:rPr lang="en-US" sz="2000" b="1" dirty="0">
                    <a:solidFill>
                      <a:srgbClr val="FFFFFF"/>
                    </a:solidFill>
                    <a:latin typeface="+mn-lt"/>
                  </a:rPr>
                  <a:t> </a:t>
                </a:r>
                <a:r>
                  <a:rPr sz="2000" b="1" dirty="0" smtClean="0">
                    <a:solidFill>
                      <a:srgbClr val="FFFFFF"/>
                    </a:solidFill>
                    <a:latin typeface="+mn-lt"/>
                  </a:rPr>
                  <a:t>Development Framework</a:t>
                </a:r>
                <a:endParaRPr sz="20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1812300" y="3036513"/>
              <a:ext cx="1572768" cy="484631"/>
              <a:chOff x="1812300" y="3003606"/>
              <a:chExt cx="1572768" cy="484631"/>
            </a:xfrm>
          </p:grpSpPr>
          <p:sp>
            <p:nvSpPr>
              <p:cNvPr id="100" name="Rounded Rectangle 99"/>
              <p:cNvSpPr/>
              <p:nvPr/>
            </p:nvSpPr>
            <p:spPr>
              <a:xfrm>
                <a:off x="1812300" y="3003606"/>
                <a:ext cx="1572768" cy="484631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2000" b="1"/>
              </a:p>
            </p:txBody>
          </p:sp>
          <p:sp>
            <p:nvSpPr>
              <p:cNvPr id="101" name="Shape 194"/>
              <p:cNvSpPr/>
              <p:nvPr/>
            </p:nvSpPr>
            <p:spPr>
              <a:xfrm>
                <a:off x="2156625" y="3070796"/>
                <a:ext cx="884118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2000" b="1" dirty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2000" b="1" dirty="0">
                    <a:solidFill>
                      <a:srgbClr val="FFFFFF"/>
                    </a:solidFill>
                    <a:latin typeface="+mn-lt"/>
                  </a:rPr>
                  <a:t>Systems</a:t>
                </a: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1812300" y="2516433"/>
              <a:ext cx="3200400" cy="484631"/>
              <a:chOff x="1812300" y="2482109"/>
              <a:chExt cx="3200400" cy="484631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1812300" y="2482109"/>
                <a:ext cx="3200400" cy="484631"/>
              </a:xfrm>
              <a:prstGeom prst="roundRect">
                <a:avLst/>
              </a:prstGeom>
              <a:solidFill>
                <a:srgbClr val="37812D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2000" b="1"/>
              </a:p>
            </p:txBody>
          </p:sp>
          <p:sp>
            <p:nvSpPr>
              <p:cNvPr id="99" name="Shape 185"/>
              <p:cNvSpPr/>
              <p:nvPr/>
            </p:nvSpPr>
            <p:spPr>
              <a:xfrm>
                <a:off x="2664241" y="2549298"/>
                <a:ext cx="1496518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API Management</a:t>
                </a:r>
                <a:endParaRPr sz="20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812300" y="1992502"/>
              <a:ext cx="3200400" cy="484631"/>
              <a:chOff x="1812300" y="1966759"/>
              <a:chExt cx="3200400" cy="484631"/>
            </a:xfrm>
          </p:grpSpPr>
          <p:sp>
            <p:nvSpPr>
              <p:cNvPr id="96" name="Rounded Rectangle 95"/>
              <p:cNvSpPr/>
              <p:nvPr/>
            </p:nvSpPr>
            <p:spPr>
              <a:xfrm>
                <a:off x="1812300" y="1966759"/>
                <a:ext cx="3200400" cy="484631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2000" b="1"/>
              </a:p>
            </p:txBody>
          </p:sp>
          <p:sp>
            <p:nvSpPr>
              <p:cNvPr id="97" name="Shape 185"/>
              <p:cNvSpPr/>
              <p:nvPr/>
            </p:nvSpPr>
            <p:spPr>
              <a:xfrm>
                <a:off x="2529041" y="2033948"/>
                <a:ext cx="1766919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Mobile Backend as </a:t>
                </a:r>
                <a:r>
                  <a:rPr lang="en-US" sz="2000" b="1" smtClean="0">
                    <a:solidFill>
                      <a:srgbClr val="FFFFFF"/>
                    </a:solidFill>
                    <a:latin typeface="+mn-lt"/>
                  </a:rPr>
                  <a:t>a Service</a:t>
                </a:r>
                <a:endParaRPr sz="20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439932" y="3036513"/>
              <a:ext cx="1572768" cy="484631"/>
              <a:chOff x="3439932" y="3003606"/>
              <a:chExt cx="1572768" cy="484631"/>
            </a:xfrm>
          </p:grpSpPr>
          <p:sp>
            <p:nvSpPr>
              <p:cNvPr id="94" name="Rounded Rectangle 93"/>
              <p:cNvSpPr/>
              <p:nvPr/>
            </p:nvSpPr>
            <p:spPr>
              <a:xfrm>
                <a:off x="3439932" y="3003606"/>
                <a:ext cx="1572768" cy="484631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2000" b="1"/>
              </a:p>
            </p:txBody>
          </p:sp>
          <p:sp>
            <p:nvSpPr>
              <p:cNvPr id="95" name="Shape 185"/>
              <p:cNvSpPr/>
              <p:nvPr/>
            </p:nvSpPr>
            <p:spPr>
              <a:xfrm>
                <a:off x="3930625" y="3070795"/>
                <a:ext cx="591382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SaaS</a:t>
                </a:r>
                <a:endParaRPr sz="20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303393" y="932774"/>
              <a:ext cx="685800" cy="1280160"/>
              <a:chOff x="303393" y="932774"/>
              <a:chExt cx="685800" cy="1280160"/>
            </a:xfrm>
          </p:grpSpPr>
          <p:sp>
            <p:nvSpPr>
              <p:cNvPr id="92" name="Rounded Rectangle 91"/>
              <p:cNvSpPr/>
              <p:nvPr/>
            </p:nvSpPr>
            <p:spPr>
              <a:xfrm>
                <a:off x="303393" y="932774"/>
                <a:ext cx="685800" cy="1280160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2000" b="1"/>
              </a:p>
            </p:txBody>
          </p:sp>
          <p:sp>
            <p:nvSpPr>
              <p:cNvPr id="93" name="Shape 184"/>
              <p:cNvSpPr/>
              <p:nvPr/>
            </p:nvSpPr>
            <p:spPr>
              <a:xfrm rot="5400000">
                <a:off x="91719" y="1351520"/>
                <a:ext cx="1109148" cy="4426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Mobility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Management</a:t>
                </a:r>
                <a:endParaRPr sz="20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1036694" y="2240984"/>
              <a:ext cx="731520" cy="1280160"/>
              <a:chOff x="1337029" y="2240984"/>
              <a:chExt cx="731520" cy="1280160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337029" y="2240984"/>
                <a:ext cx="731520" cy="1280160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2000" b="1"/>
              </a:p>
            </p:txBody>
          </p:sp>
          <p:sp>
            <p:nvSpPr>
              <p:cNvPr id="91" name="Shape 184"/>
              <p:cNvSpPr/>
              <p:nvPr/>
            </p:nvSpPr>
            <p:spPr>
              <a:xfrm rot="5400000">
                <a:off x="1256028" y="2705939"/>
                <a:ext cx="893523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Security</a:t>
                </a:r>
                <a:endParaRPr sz="20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03393" y="2235465"/>
              <a:ext cx="685800" cy="1280160"/>
              <a:chOff x="303393" y="2235465"/>
              <a:chExt cx="685800" cy="1280160"/>
            </a:xfrm>
          </p:grpSpPr>
          <p:sp>
            <p:nvSpPr>
              <p:cNvPr id="88" name="Rounded Rectangle 87"/>
              <p:cNvSpPr/>
              <p:nvPr/>
            </p:nvSpPr>
            <p:spPr>
              <a:xfrm>
                <a:off x="303393" y="2235465"/>
                <a:ext cx="685800" cy="1280160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2000" b="1"/>
              </a:p>
            </p:txBody>
          </p:sp>
          <p:sp>
            <p:nvSpPr>
              <p:cNvPr id="89" name="Shape 184"/>
              <p:cNvSpPr/>
              <p:nvPr/>
            </p:nvSpPr>
            <p:spPr>
              <a:xfrm rot="5400000">
                <a:off x="64823" y="2700420"/>
                <a:ext cx="1162940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 Management</a:t>
                </a:r>
                <a:endParaRPr sz="20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1036694" y="932774"/>
              <a:ext cx="731520" cy="1280160"/>
              <a:chOff x="1337029" y="729917"/>
              <a:chExt cx="731520" cy="1280160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1337029" y="729917"/>
                <a:ext cx="731520" cy="1280160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2000" b="1"/>
              </a:p>
            </p:txBody>
          </p:sp>
          <p:sp>
            <p:nvSpPr>
              <p:cNvPr id="87" name="Shape 184"/>
              <p:cNvSpPr/>
              <p:nvPr/>
            </p:nvSpPr>
            <p:spPr>
              <a:xfrm rot="5400000">
                <a:off x="1297464" y="1194872"/>
                <a:ext cx="810650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Mobile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2000" b="1" dirty="0" smtClean="0">
                    <a:solidFill>
                      <a:srgbClr val="FFFFFF"/>
                    </a:solidFill>
                    <a:latin typeface="+mn-lt"/>
                  </a:rPr>
                  <a:t>Security</a:t>
                </a:r>
                <a:endParaRPr sz="20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960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hape 108"/>
          <p:cNvSpPr/>
          <p:nvPr/>
        </p:nvSpPr>
        <p:spPr>
          <a:xfrm>
            <a:off x="618927" y="3797794"/>
            <a:ext cx="4128377" cy="1072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02323" indent="-202323" algn="l" defTabSz="344700">
              <a:spcBef>
                <a:spcPts val="439"/>
              </a:spcBef>
              <a:buSzPct val="75000"/>
              <a:buChar char="•"/>
              <a:defRPr sz="1800"/>
            </a:pPr>
            <a:r>
              <a:rPr dirty="0" smtClean="0"/>
              <a:t>IDE </a:t>
            </a:r>
            <a:r>
              <a:rPr lang="en-US" dirty="0" smtClean="0"/>
              <a:t>with designer, </a:t>
            </a:r>
            <a:r>
              <a:rPr dirty="0" smtClean="0"/>
              <a:t>code </a:t>
            </a:r>
            <a:r>
              <a:rPr dirty="0"/>
              <a:t>editor, </a:t>
            </a:r>
            <a:r>
              <a:rPr dirty="0" smtClean="0"/>
              <a:t>debugger</a:t>
            </a:r>
            <a:endParaRPr lang="en-US" dirty="0"/>
          </a:p>
          <a:p>
            <a:pPr marL="202323" indent="-202323" algn="l" defTabSz="344700">
              <a:spcBef>
                <a:spcPts val="439"/>
              </a:spcBef>
              <a:buSzPct val="75000"/>
              <a:buChar char="•"/>
              <a:defRPr sz="1800"/>
            </a:pPr>
            <a:r>
              <a:rPr lang="en-US" dirty="0" smtClean="0"/>
              <a:t>Build Native or HTML5/Javascript</a:t>
            </a:r>
          </a:p>
          <a:p>
            <a:pPr marL="202323" indent="-202323" algn="l" defTabSz="344700">
              <a:spcBef>
                <a:spcPts val="439"/>
              </a:spcBef>
              <a:buSzPct val="75000"/>
              <a:buChar char="•"/>
              <a:defRPr sz="1800"/>
            </a:pPr>
            <a:r>
              <a:rPr dirty="0" smtClean="0"/>
              <a:t>Integrate</a:t>
            </a:r>
            <a:r>
              <a:rPr lang="en-US" dirty="0" smtClean="0"/>
              <a:t>s</a:t>
            </a:r>
            <a:r>
              <a:rPr dirty="0" smtClean="0"/>
              <a:t> </a:t>
            </a:r>
            <a:r>
              <a:rPr dirty="0"/>
              <a:t>with version control </a:t>
            </a:r>
            <a:r>
              <a:rPr dirty="0" smtClean="0"/>
              <a:t>systems</a:t>
            </a:r>
            <a:endParaRPr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Mobile App IDE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45229" y="3319926"/>
            <a:ext cx="1022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336699"/>
                </a:solidFill>
              </a:rPr>
              <a:t>IntelliJ</a:t>
            </a:r>
            <a:endParaRPr lang="en-US" sz="2400" b="1" dirty="0">
              <a:solidFill>
                <a:srgbClr val="336699"/>
              </a:solidFill>
            </a:endParaRPr>
          </a:p>
        </p:txBody>
      </p:sp>
      <p:pic>
        <p:nvPicPr>
          <p:cNvPr id="59" name="Picture 58" descr="Pasted_Image_5_30_15__10_47_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689" y="3077484"/>
            <a:ext cx="302259" cy="274320"/>
          </a:xfrm>
          <a:prstGeom prst="rect">
            <a:avLst/>
          </a:prstGeom>
        </p:spPr>
      </p:pic>
      <p:pic>
        <p:nvPicPr>
          <p:cNvPr id="60" name="Picture 59" descr="Pasted_Image_5_30_15__10_47_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90" y="3125642"/>
            <a:ext cx="917188" cy="228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830" y="3038695"/>
            <a:ext cx="1074584" cy="411480"/>
          </a:xfrm>
          <a:prstGeom prst="rect">
            <a:avLst/>
          </a:prstGeom>
        </p:spPr>
      </p:pic>
      <p:pic>
        <p:nvPicPr>
          <p:cNvPr id="61" name="Picture 60" descr="Pasted_Image_5_30_15__10_48_A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801" y="3422743"/>
            <a:ext cx="292437" cy="274320"/>
          </a:xfrm>
          <a:prstGeom prst="rect">
            <a:avLst/>
          </a:prstGeom>
        </p:spPr>
      </p:pic>
      <p:pic>
        <p:nvPicPr>
          <p:cNvPr id="62" name="Picture 61" descr="Pasted_Image_5_30_15__10_48_A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53" y="3450175"/>
            <a:ext cx="1153236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760" y="2453164"/>
            <a:ext cx="1361872" cy="320040"/>
          </a:xfrm>
          <a:prstGeom prst="rect">
            <a:avLst/>
          </a:prstGeom>
        </p:spPr>
      </p:pic>
      <p:pic>
        <p:nvPicPr>
          <p:cNvPr id="39" name="Picture 38" descr="Pasted_Image_5_30_15__10_29_A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07" y="2361725"/>
            <a:ext cx="1174851" cy="50291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6279" y="2493583"/>
            <a:ext cx="300015" cy="239202"/>
          </a:xfrm>
          <a:prstGeom prst="rect">
            <a:avLst/>
          </a:prstGeom>
        </p:spPr>
      </p:pic>
      <p:pic>
        <p:nvPicPr>
          <p:cNvPr id="52" name="Picture 51" descr="Pasted_Image_5_30_15__10_40_AM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63" y="3887474"/>
            <a:ext cx="1828108" cy="32004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2264" y="3864614"/>
            <a:ext cx="408892" cy="36576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7597" y="3927893"/>
            <a:ext cx="300015" cy="239202"/>
          </a:xfrm>
          <a:prstGeom prst="rect">
            <a:avLst/>
          </a:prstGeom>
        </p:spPr>
      </p:pic>
      <p:pic>
        <p:nvPicPr>
          <p:cNvPr id="37" name="Picture 36" descr="Xcode_-_What_s_New_-_Apple_Developer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48" y="1751925"/>
            <a:ext cx="1664922" cy="590332"/>
          </a:xfrm>
          <a:prstGeom prst="rect">
            <a:avLst/>
          </a:prstGeom>
        </p:spPr>
      </p:pic>
      <p:pic>
        <p:nvPicPr>
          <p:cNvPr id="34" name="Picture 33" descr="Download_Android_Studio_and_SDK_Tools___Android_Developers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02" y="995301"/>
            <a:ext cx="1514787" cy="588743"/>
          </a:xfrm>
          <a:prstGeom prst="rect">
            <a:avLst/>
          </a:prstGeom>
        </p:spPr>
      </p:pic>
      <p:pic>
        <p:nvPicPr>
          <p:cNvPr id="36" name="Picture 35" descr="Pasted_Image_5_30_15__10_24_AM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016" y="874348"/>
            <a:ext cx="914400" cy="914400"/>
          </a:xfrm>
          <a:prstGeom prst="rect">
            <a:avLst/>
          </a:prstGeom>
        </p:spPr>
      </p:pic>
      <p:pic>
        <p:nvPicPr>
          <p:cNvPr id="82" name="Picture 81" descr="Pasted_Image_5_30_15__2_11_PM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339" y="4401557"/>
            <a:ext cx="2070846" cy="502920"/>
          </a:xfrm>
          <a:prstGeom prst="rect">
            <a:avLst/>
          </a:prstGeom>
        </p:spPr>
      </p:pic>
      <p:pic>
        <p:nvPicPr>
          <p:cNvPr id="83" name="Picture 82" descr="Pasted_Image_5_30_15__2_11_PM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033" y="4401557"/>
            <a:ext cx="502920" cy="502920"/>
          </a:xfrm>
          <a:prstGeom prst="rect">
            <a:avLst/>
          </a:prstGeom>
        </p:spPr>
      </p:pic>
      <p:pic>
        <p:nvPicPr>
          <p:cNvPr id="109" name="Picture 108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77228" y="790607"/>
            <a:ext cx="5323451" cy="4398613"/>
          </a:xfrm>
          <a:prstGeom prst="rect">
            <a:avLst/>
          </a:prstGeom>
          <a:effectLst/>
        </p:spPr>
      </p:pic>
      <p:grpSp>
        <p:nvGrpSpPr>
          <p:cNvPr id="112" name="Group 111"/>
          <p:cNvGrpSpPr/>
          <p:nvPr/>
        </p:nvGrpSpPr>
        <p:grpSpPr>
          <a:xfrm>
            <a:off x="1893207" y="932775"/>
            <a:ext cx="3200400" cy="484631"/>
            <a:chOff x="1812300" y="932775"/>
            <a:chExt cx="3200400" cy="484631"/>
          </a:xfrm>
        </p:grpSpPr>
        <p:sp>
          <p:nvSpPr>
            <p:cNvPr id="140" name="Rounded Rectangle 139"/>
            <p:cNvSpPr/>
            <p:nvPr/>
          </p:nvSpPr>
          <p:spPr>
            <a:xfrm>
              <a:off x="1812300" y="932775"/>
              <a:ext cx="3200400" cy="484631"/>
            </a:xfrm>
            <a:prstGeom prst="roundRect">
              <a:avLst/>
            </a:prstGeom>
            <a:solidFill>
              <a:srgbClr val="1B5079"/>
            </a:solidFill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141" name="Shape 184"/>
            <p:cNvSpPr/>
            <p:nvPr/>
          </p:nvSpPr>
          <p:spPr>
            <a:xfrm>
              <a:off x="2615593" y="999965"/>
              <a:ext cx="1593815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>
                  <a:solidFill>
                    <a:srgbClr val="FFFFFF"/>
                  </a:solidFill>
                  <a:latin typeface="+mn-lt"/>
                </a:rPr>
                <a:t>Mobile </a:t>
              </a:r>
              <a:r>
                <a:rPr sz="1500" b="1" dirty="0" smtClean="0">
                  <a:solidFill>
                    <a:srgbClr val="FFFFFF"/>
                  </a:solidFill>
                  <a:latin typeface="+mn-lt"/>
                </a:rPr>
                <a:t>App</a:t>
              </a: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 IDE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893207" y="1463071"/>
            <a:ext cx="3200400" cy="484631"/>
            <a:chOff x="1812300" y="1454490"/>
            <a:chExt cx="3200400" cy="484631"/>
          </a:xfrm>
        </p:grpSpPr>
        <p:sp>
          <p:nvSpPr>
            <p:cNvPr id="138" name="Rounded Rectangle 137"/>
            <p:cNvSpPr/>
            <p:nvPr/>
          </p:nvSpPr>
          <p:spPr>
            <a:xfrm>
              <a:off x="1812300" y="1454490"/>
              <a:ext cx="3200400" cy="484631"/>
            </a:xfrm>
            <a:prstGeom prst="roundRect">
              <a:avLst/>
            </a:prstGeom>
            <a:solidFill>
              <a:srgbClr val="1B50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139" name="Shape 185"/>
            <p:cNvSpPr/>
            <p:nvPr/>
          </p:nvSpPr>
          <p:spPr>
            <a:xfrm>
              <a:off x="2026341" y="1521679"/>
              <a:ext cx="2772318" cy="35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 smtClean="0">
                  <a:solidFill>
                    <a:srgbClr val="FFFFFF"/>
                  </a:solidFill>
                  <a:latin typeface="+mn-lt"/>
                </a:rPr>
                <a:t>Mobile</a:t>
              </a:r>
              <a:r>
                <a:rPr lang="en-US" sz="1500" b="1" dirty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sz="1500" b="1" dirty="0" smtClean="0">
                  <a:solidFill>
                    <a:srgbClr val="FFFFFF"/>
                  </a:solidFill>
                  <a:latin typeface="+mn-lt"/>
                </a:rPr>
                <a:t>Development Framework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893207" y="3036513"/>
            <a:ext cx="1572768" cy="484631"/>
            <a:chOff x="1812300" y="3003606"/>
            <a:chExt cx="1572768" cy="484631"/>
          </a:xfrm>
        </p:grpSpPr>
        <p:sp>
          <p:nvSpPr>
            <p:cNvPr id="136" name="Rounded Rectangle 135"/>
            <p:cNvSpPr/>
            <p:nvPr/>
          </p:nvSpPr>
          <p:spPr>
            <a:xfrm>
              <a:off x="1812300" y="3003606"/>
              <a:ext cx="1572768" cy="484631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137" name="Shape 194"/>
            <p:cNvSpPr/>
            <p:nvPr/>
          </p:nvSpPr>
          <p:spPr>
            <a:xfrm>
              <a:off x="2156625" y="3070796"/>
              <a:ext cx="884118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>
                  <a:solidFill>
                    <a:srgbClr val="FFFFFF"/>
                  </a:solidFill>
                  <a:latin typeface="+mn-lt"/>
                </a:rPr>
                <a:t>Systems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1893207" y="2516433"/>
            <a:ext cx="3200400" cy="484631"/>
            <a:chOff x="1812300" y="2482109"/>
            <a:chExt cx="3200400" cy="484631"/>
          </a:xfrm>
        </p:grpSpPr>
        <p:sp>
          <p:nvSpPr>
            <p:cNvPr id="134" name="Rounded Rectangle 133"/>
            <p:cNvSpPr/>
            <p:nvPr/>
          </p:nvSpPr>
          <p:spPr>
            <a:xfrm>
              <a:off x="1812300" y="2482109"/>
              <a:ext cx="3200400" cy="484631"/>
            </a:xfrm>
            <a:prstGeom prst="roundRect">
              <a:avLst/>
            </a:prstGeom>
            <a:solidFill>
              <a:srgbClr val="37812D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135" name="Shape 185"/>
            <p:cNvSpPr/>
            <p:nvPr/>
          </p:nvSpPr>
          <p:spPr>
            <a:xfrm>
              <a:off x="2664241" y="2549298"/>
              <a:ext cx="1496518" cy="35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API Management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3520839" y="3036513"/>
            <a:ext cx="1572768" cy="484631"/>
            <a:chOff x="3439932" y="3003606"/>
            <a:chExt cx="1572768" cy="484631"/>
          </a:xfrm>
        </p:grpSpPr>
        <p:sp>
          <p:nvSpPr>
            <p:cNvPr id="130" name="Rounded Rectangle 129"/>
            <p:cNvSpPr/>
            <p:nvPr/>
          </p:nvSpPr>
          <p:spPr>
            <a:xfrm>
              <a:off x="3439932" y="3003606"/>
              <a:ext cx="1572768" cy="484631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131" name="Shape 185"/>
            <p:cNvSpPr/>
            <p:nvPr/>
          </p:nvSpPr>
          <p:spPr>
            <a:xfrm>
              <a:off x="3930625" y="3070795"/>
              <a:ext cx="591382" cy="35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SaaS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84300" y="932774"/>
            <a:ext cx="685800" cy="1280160"/>
            <a:chOff x="303393" y="932774"/>
            <a:chExt cx="685800" cy="1280160"/>
          </a:xfrm>
        </p:grpSpPr>
        <p:sp>
          <p:nvSpPr>
            <p:cNvPr id="128" name="Rounded Rectangle 127"/>
            <p:cNvSpPr/>
            <p:nvPr/>
          </p:nvSpPr>
          <p:spPr>
            <a:xfrm>
              <a:off x="303393" y="932774"/>
              <a:ext cx="685800" cy="1280160"/>
            </a:xfrm>
            <a:prstGeom prst="roundRect">
              <a:avLst/>
            </a:prstGeom>
            <a:solidFill>
              <a:srgbClr val="1B50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129" name="Shape 184"/>
            <p:cNvSpPr/>
            <p:nvPr/>
          </p:nvSpPr>
          <p:spPr>
            <a:xfrm rot="5400000">
              <a:off x="91719" y="1351520"/>
              <a:ext cx="1109148" cy="442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Mobility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Management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117601" y="2240984"/>
            <a:ext cx="731520" cy="1280160"/>
            <a:chOff x="1337029" y="2240984"/>
            <a:chExt cx="731520" cy="1280160"/>
          </a:xfrm>
        </p:grpSpPr>
        <p:sp>
          <p:nvSpPr>
            <p:cNvPr id="126" name="Rounded Rectangle 125"/>
            <p:cNvSpPr/>
            <p:nvPr/>
          </p:nvSpPr>
          <p:spPr>
            <a:xfrm>
              <a:off x="1337029" y="2240984"/>
              <a:ext cx="731520" cy="1280160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127" name="Shape 184"/>
            <p:cNvSpPr/>
            <p:nvPr/>
          </p:nvSpPr>
          <p:spPr>
            <a:xfrm rot="5400000">
              <a:off x="1256028" y="2705939"/>
              <a:ext cx="893523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Security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384300" y="2235465"/>
            <a:ext cx="685800" cy="1280160"/>
            <a:chOff x="303393" y="2235465"/>
            <a:chExt cx="685800" cy="1280160"/>
          </a:xfrm>
        </p:grpSpPr>
        <p:sp>
          <p:nvSpPr>
            <p:cNvPr id="124" name="Rounded Rectangle 123"/>
            <p:cNvSpPr/>
            <p:nvPr/>
          </p:nvSpPr>
          <p:spPr>
            <a:xfrm>
              <a:off x="303393" y="2235465"/>
              <a:ext cx="685800" cy="1280160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125" name="Shape 184"/>
            <p:cNvSpPr/>
            <p:nvPr/>
          </p:nvSpPr>
          <p:spPr>
            <a:xfrm rot="5400000">
              <a:off x="64823" y="2700420"/>
              <a:ext cx="1162940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 Management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117601" y="932774"/>
            <a:ext cx="731520" cy="1280160"/>
            <a:chOff x="1337029" y="729917"/>
            <a:chExt cx="731520" cy="1280160"/>
          </a:xfrm>
        </p:grpSpPr>
        <p:sp>
          <p:nvSpPr>
            <p:cNvPr id="122" name="Rounded Rectangle 121"/>
            <p:cNvSpPr/>
            <p:nvPr/>
          </p:nvSpPr>
          <p:spPr>
            <a:xfrm>
              <a:off x="1337029" y="729917"/>
              <a:ext cx="731520" cy="1280160"/>
            </a:xfrm>
            <a:prstGeom prst="roundRect">
              <a:avLst/>
            </a:prstGeom>
            <a:solidFill>
              <a:srgbClr val="1B50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123" name="Shape 184"/>
            <p:cNvSpPr/>
            <p:nvPr/>
          </p:nvSpPr>
          <p:spPr>
            <a:xfrm rot="5400000">
              <a:off x="1297464" y="1194872"/>
              <a:ext cx="810650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Mobile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Security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sp>
        <p:nvSpPr>
          <p:cNvPr id="63" name="Rounded Rectangle 62"/>
          <p:cNvSpPr/>
          <p:nvPr/>
        </p:nvSpPr>
        <p:spPr>
          <a:xfrm>
            <a:off x="1894958" y="2005457"/>
            <a:ext cx="3192842" cy="440558"/>
          </a:xfrm>
          <a:prstGeom prst="roundRect">
            <a:avLst/>
          </a:prstGeom>
          <a:solidFill>
            <a:srgbClr val="1B50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80000"/>
              </a:lnSpc>
            </a:pPr>
            <a:endParaRPr lang="en-US" sz="2000" b="1"/>
          </a:p>
        </p:txBody>
      </p:sp>
      <p:sp>
        <p:nvSpPr>
          <p:cNvPr id="64" name="Shape 185"/>
          <p:cNvSpPr/>
          <p:nvPr/>
        </p:nvSpPr>
        <p:spPr>
          <a:xfrm>
            <a:off x="1955802" y="1969049"/>
            <a:ext cx="3071154" cy="5133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 anchorCtr="1">
            <a:noAutofit/>
          </a:bodyPr>
          <a:lstStyle/>
          <a:p>
            <a:pPr lvl="0" algn="ctr">
              <a:lnSpc>
                <a:spcPct val="80000"/>
              </a:lnSpc>
              <a:defRPr sz="1800"/>
            </a:pPr>
            <a:r>
              <a:rPr lang="en-US" sz="1400" b="1" dirty="0" smtClean="0">
                <a:solidFill>
                  <a:srgbClr val="FFFFFF"/>
                </a:solidFill>
                <a:latin typeface="+mn-lt"/>
              </a:rPr>
              <a:t>Mobile Backend as a Service</a:t>
            </a:r>
            <a:endParaRPr sz="14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9744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hape 115"/>
          <p:cNvSpPr/>
          <p:nvPr/>
        </p:nvSpPr>
        <p:spPr>
          <a:xfrm>
            <a:off x="730478" y="4033257"/>
            <a:ext cx="3905273" cy="643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15238" indent="-215238" algn="l">
              <a:buFont typeface="Arial"/>
              <a:buChar char="•"/>
            </a:pPr>
            <a:r>
              <a:rPr lang="en-US" dirty="0" smtClean="0"/>
              <a:t>Compile native</a:t>
            </a:r>
            <a:r>
              <a:rPr lang="en-US" dirty="0"/>
              <a:t>, hybrid </a:t>
            </a:r>
            <a:r>
              <a:rPr lang="en-US" dirty="0" smtClean="0"/>
              <a:t>or HTML5</a:t>
            </a:r>
            <a:endParaRPr lang="en-US" dirty="0"/>
          </a:p>
          <a:p>
            <a:pPr marL="215238" indent="-215238" algn="l">
              <a:buFont typeface="Arial"/>
              <a:buChar char="•"/>
            </a:pPr>
            <a:r>
              <a:rPr lang="en-US" dirty="0" smtClean="0"/>
              <a:t>Constant </a:t>
            </a:r>
            <a:r>
              <a:rPr lang="en-US" dirty="0"/>
              <a:t>changes </a:t>
            </a:r>
            <a:r>
              <a:rPr lang="en-US" dirty="0" smtClean="0"/>
              <a:t>for new </a:t>
            </a:r>
            <a:r>
              <a:rPr lang="en-US" dirty="0"/>
              <a:t>OS </a:t>
            </a:r>
            <a:r>
              <a:rPr lang="en-US" dirty="0" smtClean="0"/>
              <a:t>versions</a:t>
            </a:r>
            <a:endParaRPr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Mobile Development Framework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350716" y="916841"/>
            <a:ext cx="1142046" cy="731520"/>
            <a:chOff x="6917374" y="1043841"/>
            <a:chExt cx="1142046" cy="731520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27900" y="1043841"/>
              <a:ext cx="731520" cy="73152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17374" y="1186081"/>
              <a:ext cx="457200" cy="548640"/>
            </a:xfrm>
            <a:prstGeom prst="rect">
              <a:avLst/>
            </a:prstGeom>
          </p:spPr>
        </p:pic>
      </p:grpSp>
      <p:pic>
        <p:nvPicPr>
          <p:cNvPr id="34" name="Picture 33" descr="Pasted_Image_5_30_15__2_29_P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55" y="1666681"/>
            <a:ext cx="1578769" cy="228600"/>
          </a:xfrm>
          <a:prstGeom prst="rect">
            <a:avLst/>
          </a:prstGeom>
        </p:spPr>
      </p:pic>
      <p:pic>
        <p:nvPicPr>
          <p:cNvPr id="39" name="Picture 38" descr="Pasted_Image_5_30_15__2_34_P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012" y="2118803"/>
            <a:ext cx="1485900" cy="6976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0900" y="2888534"/>
            <a:ext cx="1055823" cy="105582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6155" y="2186375"/>
            <a:ext cx="1219133" cy="506702"/>
          </a:xfrm>
          <a:prstGeom prst="rect">
            <a:avLst/>
          </a:prstGeom>
        </p:spPr>
      </p:pic>
      <p:pic>
        <p:nvPicPr>
          <p:cNvPr id="42" name="Picture 41" descr="Pasted_Image_5_30_15__2_47_P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16" y="3173734"/>
            <a:ext cx="1758348" cy="5486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537" y="3944357"/>
            <a:ext cx="992005" cy="342787"/>
          </a:xfrm>
          <a:prstGeom prst="rect">
            <a:avLst/>
          </a:prstGeom>
        </p:spPr>
      </p:pic>
      <p:pic>
        <p:nvPicPr>
          <p:cNvPr id="67" name="Picture 66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77228" y="790607"/>
            <a:ext cx="5323451" cy="4398613"/>
          </a:xfrm>
          <a:prstGeom prst="rect">
            <a:avLst/>
          </a:prstGeom>
          <a:effectLst/>
        </p:spPr>
      </p:pic>
      <p:grpSp>
        <p:nvGrpSpPr>
          <p:cNvPr id="70" name="Group 69"/>
          <p:cNvGrpSpPr/>
          <p:nvPr/>
        </p:nvGrpSpPr>
        <p:grpSpPr>
          <a:xfrm>
            <a:off x="1893207" y="932775"/>
            <a:ext cx="3200400" cy="484631"/>
            <a:chOff x="1812300" y="932775"/>
            <a:chExt cx="3200400" cy="484631"/>
          </a:xfrm>
        </p:grpSpPr>
        <p:sp>
          <p:nvSpPr>
            <p:cNvPr id="98" name="Rounded Rectangle 97"/>
            <p:cNvSpPr/>
            <p:nvPr/>
          </p:nvSpPr>
          <p:spPr>
            <a:xfrm>
              <a:off x="1812300" y="932775"/>
              <a:ext cx="3200400" cy="484631"/>
            </a:xfrm>
            <a:prstGeom prst="roundRect">
              <a:avLst/>
            </a:prstGeom>
            <a:solidFill>
              <a:srgbClr val="1B50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99" name="Shape 184"/>
            <p:cNvSpPr/>
            <p:nvPr/>
          </p:nvSpPr>
          <p:spPr>
            <a:xfrm>
              <a:off x="2615593" y="999965"/>
              <a:ext cx="1593815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>
                  <a:solidFill>
                    <a:srgbClr val="FFFFFF"/>
                  </a:solidFill>
                  <a:latin typeface="+mn-lt"/>
                </a:rPr>
                <a:t>Mobile </a:t>
              </a:r>
              <a:r>
                <a:rPr sz="1500" b="1" dirty="0" smtClean="0">
                  <a:solidFill>
                    <a:srgbClr val="FFFFFF"/>
                  </a:solidFill>
                  <a:latin typeface="+mn-lt"/>
                </a:rPr>
                <a:t>App</a:t>
              </a: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 IDE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893207" y="1463071"/>
            <a:ext cx="3200400" cy="484631"/>
            <a:chOff x="1812300" y="1454490"/>
            <a:chExt cx="3200400" cy="484631"/>
          </a:xfrm>
        </p:grpSpPr>
        <p:sp>
          <p:nvSpPr>
            <p:cNvPr id="96" name="Rounded Rectangle 95"/>
            <p:cNvSpPr/>
            <p:nvPr/>
          </p:nvSpPr>
          <p:spPr>
            <a:xfrm>
              <a:off x="1812300" y="1454490"/>
              <a:ext cx="3200400" cy="484631"/>
            </a:xfrm>
            <a:prstGeom prst="roundRect">
              <a:avLst/>
            </a:prstGeom>
            <a:solidFill>
              <a:srgbClr val="1B5079"/>
            </a:solidFill>
            <a:ln w="7620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97" name="Shape 185"/>
            <p:cNvSpPr/>
            <p:nvPr/>
          </p:nvSpPr>
          <p:spPr>
            <a:xfrm>
              <a:off x="2026341" y="1521679"/>
              <a:ext cx="2772318" cy="35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 smtClean="0">
                  <a:solidFill>
                    <a:srgbClr val="FFFFFF"/>
                  </a:solidFill>
                  <a:latin typeface="+mn-lt"/>
                </a:rPr>
                <a:t>Mobile</a:t>
              </a:r>
              <a:r>
                <a:rPr lang="en-US" sz="1500" b="1" dirty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sz="1500" b="1" dirty="0" smtClean="0">
                  <a:solidFill>
                    <a:srgbClr val="FFFFFF"/>
                  </a:solidFill>
                  <a:latin typeface="+mn-lt"/>
                </a:rPr>
                <a:t>Development Framework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893207" y="3036513"/>
            <a:ext cx="1572768" cy="484631"/>
            <a:chOff x="1812300" y="3003606"/>
            <a:chExt cx="1572768" cy="484631"/>
          </a:xfrm>
        </p:grpSpPr>
        <p:sp>
          <p:nvSpPr>
            <p:cNvPr id="94" name="Rounded Rectangle 93"/>
            <p:cNvSpPr/>
            <p:nvPr/>
          </p:nvSpPr>
          <p:spPr>
            <a:xfrm>
              <a:off x="1812300" y="3003606"/>
              <a:ext cx="1572768" cy="484631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95" name="Shape 194"/>
            <p:cNvSpPr/>
            <p:nvPr/>
          </p:nvSpPr>
          <p:spPr>
            <a:xfrm>
              <a:off x="2156625" y="3070796"/>
              <a:ext cx="884118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>
                  <a:solidFill>
                    <a:srgbClr val="FFFFFF"/>
                  </a:solidFill>
                  <a:latin typeface="+mn-lt"/>
                </a:rPr>
                <a:t>Systems</a:t>
              </a: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893207" y="2516433"/>
            <a:ext cx="3200400" cy="484631"/>
            <a:chOff x="1812300" y="2482109"/>
            <a:chExt cx="3200400" cy="484631"/>
          </a:xfrm>
        </p:grpSpPr>
        <p:sp>
          <p:nvSpPr>
            <p:cNvPr id="92" name="Rounded Rectangle 91"/>
            <p:cNvSpPr/>
            <p:nvPr/>
          </p:nvSpPr>
          <p:spPr>
            <a:xfrm>
              <a:off x="1812300" y="2482109"/>
              <a:ext cx="3200400" cy="484631"/>
            </a:xfrm>
            <a:prstGeom prst="roundRect">
              <a:avLst/>
            </a:prstGeom>
            <a:solidFill>
              <a:srgbClr val="37812D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93" name="Shape 185"/>
            <p:cNvSpPr/>
            <p:nvPr/>
          </p:nvSpPr>
          <p:spPr>
            <a:xfrm>
              <a:off x="2664241" y="2549298"/>
              <a:ext cx="1496518" cy="35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API Management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520839" y="3036513"/>
            <a:ext cx="1572768" cy="484631"/>
            <a:chOff x="3439932" y="3003606"/>
            <a:chExt cx="1572768" cy="484631"/>
          </a:xfrm>
        </p:grpSpPr>
        <p:sp>
          <p:nvSpPr>
            <p:cNvPr id="88" name="Rounded Rectangle 87"/>
            <p:cNvSpPr/>
            <p:nvPr/>
          </p:nvSpPr>
          <p:spPr>
            <a:xfrm>
              <a:off x="3439932" y="3003606"/>
              <a:ext cx="1572768" cy="484631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89" name="Shape 185"/>
            <p:cNvSpPr/>
            <p:nvPr/>
          </p:nvSpPr>
          <p:spPr>
            <a:xfrm>
              <a:off x="3930625" y="3070795"/>
              <a:ext cx="591382" cy="35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SaaS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84300" y="932774"/>
            <a:ext cx="685800" cy="1280160"/>
            <a:chOff x="303393" y="932774"/>
            <a:chExt cx="685800" cy="1280160"/>
          </a:xfrm>
        </p:grpSpPr>
        <p:sp>
          <p:nvSpPr>
            <p:cNvPr id="86" name="Rounded Rectangle 85"/>
            <p:cNvSpPr/>
            <p:nvPr/>
          </p:nvSpPr>
          <p:spPr>
            <a:xfrm>
              <a:off x="303393" y="932774"/>
              <a:ext cx="685800" cy="1280160"/>
            </a:xfrm>
            <a:prstGeom prst="roundRect">
              <a:avLst/>
            </a:prstGeom>
            <a:solidFill>
              <a:srgbClr val="1B50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87" name="Shape 184"/>
            <p:cNvSpPr/>
            <p:nvPr/>
          </p:nvSpPr>
          <p:spPr>
            <a:xfrm rot="5400000">
              <a:off x="91719" y="1351520"/>
              <a:ext cx="1109148" cy="442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Mobility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Management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117601" y="2240984"/>
            <a:ext cx="731520" cy="1280160"/>
            <a:chOff x="1337029" y="2240984"/>
            <a:chExt cx="731520" cy="1280160"/>
          </a:xfrm>
        </p:grpSpPr>
        <p:sp>
          <p:nvSpPr>
            <p:cNvPr id="84" name="Rounded Rectangle 83"/>
            <p:cNvSpPr/>
            <p:nvPr/>
          </p:nvSpPr>
          <p:spPr>
            <a:xfrm>
              <a:off x="1337029" y="2240984"/>
              <a:ext cx="731520" cy="1280160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85" name="Shape 184"/>
            <p:cNvSpPr/>
            <p:nvPr/>
          </p:nvSpPr>
          <p:spPr>
            <a:xfrm rot="5400000">
              <a:off x="1256028" y="2705939"/>
              <a:ext cx="893523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Security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84300" y="2235465"/>
            <a:ext cx="685800" cy="1280160"/>
            <a:chOff x="303393" y="2235465"/>
            <a:chExt cx="685800" cy="1280160"/>
          </a:xfrm>
        </p:grpSpPr>
        <p:sp>
          <p:nvSpPr>
            <p:cNvPr id="82" name="Rounded Rectangle 81"/>
            <p:cNvSpPr/>
            <p:nvPr/>
          </p:nvSpPr>
          <p:spPr>
            <a:xfrm>
              <a:off x="303393" y="2235465"/>
              <a:ext cx="685800" cy="1280160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83" name="Shape 184"/>
            <p:cNvSpPr/>
            <p:nvPr/>
          </p:nvSpPr>
          <p:spPr>
            <a:xfrm rot="5400000">
              <a:off x="64823" y="2700420"/>
              <a:ext cx="1162940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 Management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117601" y="932774"/>
            <a:ext cx="731520" cy="1280160"/>
            <a:chOff x="1337029" y="729917"/>
            <a:chExt cx="731520" cy="1280160"/>
          </a:xfrm>
        </p:grpSpPr>
        <p:sp>
          <p:nvSpPr>
            <p:cNvPr id="80" name="Rounded Rectangle 79"/>
            <p:cNvSpPr/>
            <p:nvPr/>
          </p:nvSpPr>
          <p:spPr>
            <a:xfrm>
              <a:off x="1337029" y="729917"/>
              <a:ext cx="731520" cy="1280160"/>
            </a:xfrm>
            <a:prstGeom prst="roundRect">
              <a:avLst/>
            </a:prstGeom>
            <a:solidFill>
              <a:srgbClr val="1B50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81" name="Shape 184"/>
            <p:cNvSpPr/>
            <p:nvPr/>
          </p:nvSpPr>
          <p:spPr>
            <a:xfrm rot="5400000">
              <a:off x="1297464" y="1194872"/>
              <a:ext cx="810650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Mobile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Security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0900" y="4290169"/>
            <a:ext cx="2971799" cy="773430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1894958" y="2005457"/>
            <a:ext cx="3192842" cy="440558"/>
          </a:xfrm>
          <a:prstGeom prst="roundRect">
            <a:avLst/>
          </a:prstGeom>
          <a:solidFill>
            <a:srgbClr val="1B50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80000"/>
              </a:lnSpc>
            </a:pPr>
            <a:endParaRPr lang="en-US" sz="2000" b="1"/>
          </a:p>
        </p:txBody>
      </p:sp>
      <p:sp>
        <p:nvSpPr>
          <p:cNvPr id="53" name="Shape 185"/>
          <p:cNvSpPr/>
          <p:nvPr/>
        </p:nvSpPr>
        <p:spPr>
          <a:xfrm>
            <a:off x="1955802" y="1969049"/>
            <a:ext cx="3071154" cy="5133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 anchorCtr="1">
            <a:noAutofit/>
          </a:bodyPr>
          <a:lstStyle/>
          <a:p>
            <a:pPr lvl="0" algn="ctr">
              <a:lnSpc>
                <a:spcPct val="80000"/>
              </a:lnSpc>
              <a:defRPr sz="1800"/>
            </a:pPr>
            <a:r>
              <a:rPr lang="en-US" sz="1400" b="1" dirty="0" smtClean="0">
                <a:solidFill>
                  <a:srgbClr val="FFFFFF"/>
                </a:solidFill>
                <a:latin typeface="+mn-lt"/>
              </a:rPr>
              <a:t>Mobile Backend as a Service</a:t>
            </a:r>
            <a:endParaRPr sz="14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1001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564" y="-103832"/>
            <a:ext cx="5972875" cy="1554480"/>
          </a:xfrm>
          <a:prstGeom prst="rect">
            <a:avLst/>
          </a:prstGeom>
        </p:spPr>
      </p:pic>
      <p:pic>
        <p:nvPicPr>
          <p:cNvPr id="7" name="Picture 6" descr="Pasted_Image_5_3_15__3_05_P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76" y="3896813"/>
            <a:ext cx="1693324" cy="124628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56598" y="1321061"/>
            <a:ext cx="6815562" cy="888746"/>
            <a:chOff x="556598" y="1321061"/>
            <a:chExt cx="6815562" cy="888746"/>
          </a:xfrm>
        </p:grpSpPr>
        <p:sp>
          <p:nvSpPr>
            <p:cNvPr id="72" name="Rounded Rectangle 71"/>
            <p:cNvSpPr/>
            <p:nvPr/>
          </p:nvSpPr>
          <p:spPr>
            <a:xfrm>
              <a:off x="556598" y="1321061"/>
              <a:ext cx="6815562" cy="888746"/>
            </a:xfrm>
            <a:prstGeom prst="roundRect">
              <a:avLst>
                <a:gd name="adj" fmla="val 13189"/>
              </a:avLst>
            </a:prstGeom>
            <a:solidFill>
              <a:srgbClr val="2A394A"/>
            </a:solidFill>
            <a:ln w="3175" cmpd="sng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2061589" y="1399674"/>
              <a:ext cx="2577002" cy="731520"/>
              <a:chOff x="2281731" y="1193508"/>
              <a:chExt cx="2577002" cy="731520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2281731" y="1193508"/>
                <a:ext cx="2577002" cy="731520"/>
              </a:xfrm>
              <a:prstGeom prst="roundRect">
                <a:avLst>
                  <a:gd name="adj" fmla="val 13189"/>
                </a:avLst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31" descr="skitched-20131009-145541.jp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7243" y="1260091"/>
                <a:ext cx="405979" cy="411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Content Placeholder 6"/>
              <p:cNvSpPr txBox="1">
                <a:spLocks/>
              </p:cNvSpPr>
              <p:nvPr/>
            </p:nvSpPr>
            <p:spPr>
              <a:xfrm>
                <a:off x="2385314" y="1533672"/>
                <a:ext cx="2369836" cy="365760"/>
              </a:xfrm>
              <a:prstGeom prst="rect">
                <a:avLst/>
              </a:prstGeom>
            </p:spPr>
            <p:txBody>
              <a:bodyPr lIns="0" tIns="0" rIns="0" bIns="0" anchor="ctr" anchorCtr="1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500"/>
                  </a:lnSpc>
                  <a:spcBef>
                    <a:spcPts val="0"/>
                  </a:spcBef>
                  <a:buSzPct val="110000"/>
                  <a:buNone/>
                </a:pPr>
                <a:r>
                  <a:rPr lang="en-US" sz="1800" dirty="0" smtClean="0">
                    <a:solidFill>
                      <a:srgbClr val="4C8AD5"/>
                    </a:solidFill>
                  </a:rPr>
                  <a:t>Component Store</a:t>
                </a: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4697697" y="1399674"/>
              <a:ext cx="2577002" cy="731520"/>
              <a:chOff x="4723098" y="1193508"/>
              <a:chExt cx="2577002" cy="731520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4723098" y="1193508"/>
                <a:ext cx="2577002" cy="731520"/>
              </a:xfrm>
              <a:prstGeom prst="roundRect">
                <a:avLst>
                  <a:gd name="adj" fmla="val 13189"/>
                </a:avLst>
              </a:prstGeom>
              <a:solidFill>
                <a:schemeClr val="bg1"/>
              </a:solidFill>
              <a:ln w="3175" cmpd="sng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" name="Picture 7" descr="Pasted_Image_5_3_15__3_05_PM.jp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6746" y="1247391"/>
                <a:ext cx="649706" cy="411480"/>
              </a:xfrm>
              <a:prstGeom prst="rect">
                <a:avLst/>
              </a:prstGeom>
            </p:spPr>
          </p:pic>
          <p:sp>
            <p:nvSpPr>
              <p:cNvPr id="57" name="Content Placeholder 6"/>
              <p:cNvSpPr txBox="1">
                <a:spLocks/>
              </p:cNvSpPr>
              <p:nvPr/>
            </p:nvSpPr>
            <p:spPr>
              <a:xfrm>
                <a:off x="4903542" y="1559072"/>
                <a:ext cx="2216114" cy="365760"/>
              </a:xfrm>
              <a:prstGeom prst="rect">
                <a:avLst/>
              </a:prstGeom>
            </p:spPr>
            <p:txBody>
              <a:bodyPr lIns="0" tIns="0" rIns="0" bIns="0" anchor="ctr" anchorCtr="1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SzPct val="110000"/>
                  <a:buNone/>
                </a:pPr>
                <a:r>
                  <a:rPr lang="en-US" sz="1800" dirty="0" smtClean="0">
                    <a:solidFill>
                      <a:srgbClr val="4C8AD5"/>
                    </a:solidFill>
                  </a:rPr>
                  <a:t>Custom Bindings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41264" y="1626935"/>
              <a:ext cx="1371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Components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56598" y="2240068"/>
            <a:ext cx="6815562" cy="896112"/>
            <a:chOff x="556598" y="2240068"/>
            <a:chExt cx="6815562" cy="896112"/>
          </a:xfrm>
        </p:grpSpPr>
        <p:sp>
          <p:nvSpPr>
            <p:cNvPr id="71" name="Rounded Rectangle 70"/>
            <p:cNvSpPr/>
            <p:nvPr/>
          </p:nvSpPr>
          <p:spPr>
            <a:xfrm>
              <a:off x="556598" y="2240068"/>
              <a:ext cx="6815562" cy="896112"/>
            </a:xfrm>
            <a:prstGeom prst="roundRect">
              <a:avLst>
                <a:gd name="adj" fmla="val 13189"/>
              </a:avLst>
            </a:prstGeom>
            <a:solidFill>
              <a:srgbClr val="2A394A"/>
            </a:solidFill>
            <a:ln w="3175" cmpd="sng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4714631" y="2322364"/>
              <a:ext cx="2578608" cy="731520"/>
              <a:chOff x="4723098" y="2320634"/>
              <a:chExt cx="2578608" cy="73152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4723098" y="2320634"/>
                <a:ext cx="2578608" cy="731520"/>
              </a:xfrm>
              <a:prstGeom prst="roundRect">
                <a:avLst>
                  <a:gd name="adj" fmla="val 13189"/>
                </a:avLst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23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662" y="2366803"/>
                <a:ext cx="411480" cy="411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Content Placeholder 6"/>
              <p:cNvSpPr txBox="1">
                <a:spLocks/>
              </p:cNvSpPr>
              <p:nvPr/>
            </p:nvSpPr>
            <p:spPr>
              <a:xfrm>
                <a:off x="4865894" y="2682736"/>
                <a:ext cx="2293017" cy="365760"/>
              </a:xfrm>
              <a:prstGeom prst="rect">
                <a:avLst/>
              </a:prstGeom>
            </p:spPr>
            <p:txBody>
              <a:bodyPr lIns="0" tIns="0" rIns="0" bIns="0" anchor="ctr" anchorCtr="1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SzPct val="110000"/>
                  <a:buNone/>
                </a:pPr>
                <a:r>
                  <a:rPr lang="en-US" sz="1800" dirty="0" smtClean="0">
                    <a:solidFill>
                      <a:srgbClr val="4C8AD5"/>
                    </a:solidFill>
                  </a:rPr>
                  <a:t>Xamarin.Android</a:t>
                </a: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061589" y="2322364"/>
              <a:ext cx="2578608" cy="731520"/>
              <a:chOff x="2281731" y="2320634"/>
              <a:chExt cx="2578608" cy="731520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2281731" y="2320634"/>
                <a:ext cx="2578608" cy="731520"/>
              </a:xfrm>
              <a:prstGeom prst="roundRect">
                <a:avLst>
                  <a:gd name="adj" fmla="val 13189"/>
                </a:avLst>
              </a:prstGeom>
              <a:solidFill>
                <a:schemeClr val="bg1"/>
              </a:solidFill>
              <a:ln w="3175" cmpd="sng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23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99925" y="2366803"/>
                <a:ext cx="342221" cy="411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Content Placeholder 6"/>
              <p:cNvSpPr txBox="1">
                <a:spLocks/>
              </p:cNvSpPr>
              <p:nvPr/>
            </p:nvSpPr>
            <p:spPr>
              <a:xfrm>
                <a:off x="2690598" y="2682736"/>
                <a:ext cx="1760874" cy="365760"/>
              </a:xfrm>
              <a:prstGeom prst="rect">
                <a:avLst/>
              </a:prstGeom>
            </p:spPr>
            <p:txBody>
              <a:bodyPr lIns="0" tIns="0" rIns="0" bIns="0" anchor="ctr" anchorCtr="1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SzPct val="110000"/>
                  <a:buNone/>
                </a:pPr>
                <a:r>
                  <a:rPr lang="en-US" sz="1800" dirty="0" smtClean="0">
                    <a:solidFill>
                      <a:srgbClr val="4C8AD5"/>
                    </a:solidFill>
                  </a:rPr>
                  <a:t>Xamarin.iOS</a:t>
                </a:r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641264" y="2411125"/>
              <a:ext cx="1371600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Runtime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Engine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56598" y="3171074"/>
            <a:ext cx="6815562" cy="896112"/>
            <a:chOff x="556598" y="3171074"/>
            <a:chExt cx="6815562" cy="896112"/>
          </a:xfrm>
        </p:grpSpPr>
        <p:sp>
          <p:nvSpPr>
            <p:cNvPr id="70" name="Rounded Rectangle 69"/>
            <p:cNvSpPr/>
            <p:nvPr/>
          </p:nvSpPr>
          <p:spPr>
            <a:xfrm>
              <a:off x="556598" y="3171074"/>
              <a:ext cx="6815562" cy="896112"/>
            </a:xfrm>
            <a:prstGeom prst="roundRect">
              <a:avLst>
                <a:gd name="adj" fmla="val 13189"/>
              </a:avLst>
            </a:prstGeom>
            <a:solidFill>
              <a:srgbClr val="2A394A"/>
            </a:solidFill>
            <a:ln w="3175" cmpd="sng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714630" y="3250966"/>
              <a:ext cx="2577003" cy="736329"/>
              <a:chOff x="4723097" y="3208762"/>
              <a:chExt cx="2577003" cy="736329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4723097" y="3208762"/>
                <a:ext cx="2577003" cy="731520"/>
              </a:xfrm>
              <a:prstGeom prst="roundRect">
                <a:avLst>
                  <a:gd name="adj" fmla="val 13189"/>
                </a:avLst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23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5858" y="3265011"/>
                <a:ext cx="411480" cy="4114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Content Placeholder 6"/>
              <p:cNvSpPr txBox="1">
                <a:spLocks/>
              </p:cNvSpPr>
              <p:nvPr/>
            </p:nvSpPr>
            <p:spPr>
              <a:xfrm>
                <a:off x="4822878" y="3579331"/>
                <a:ext cx="2377440" cy="365760"/>
              </a:xfrm>
              <a:prstGeom prst="rect">
                <a:avLst/>
              </a:prstGeom>
            </p:spPr>
            <p:txBody>
              <a:bodyPr lIns="0" tIns="0" rIns="0" bIns="0" anchor="ctr" anchorCtr="1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ts val="2500"/>
                  </a:lnSpc>
                  <a:spcBef>
                    <a:spcPts val="0"/>
                  </a:spcBef>
                  <a:buSzPct val="110000"/>
                  <a:buNone/>
                </a:pPr>
                <a:r>
                  <a:rPr lang="en-US" sz="1800" dirty="0" smtClean="0">
                    <a:solidFill>
                      <a:srgbClr val="4C8AD5"/>
                    </a:solidFill>
                  </a:rPr>
                  <a:t>Visual Studio Integration</a:t>
                </a: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061589" y="3250966"/>
              <a:ext cx="2578608" cy="736329"/>
              <a:chOff x="2281731" y="3208762"/>
              <a:chExt cx="2578608" cy="736329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2281731" y="3208762"/>
                <a:ext cx="2578608" cy="731520"/>
              </a:xfrm>
              <a:prstGeom prst="roundRect">
                <a:avLst>
                  <a:gd name="adj" fmla="val 13189"/>
                </a:avLst>
              </a:prstGeom>
              <a:solidFill>
                <a:schemeClr val="bg1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 descr="Pasted_Image_5_3_15__3_05_PM.jp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9307" y="3265011"/>
                <a:ext cx="463457" cy="411480"/>
              </a:xfrm>
              <a:prstGeom prst="rect">
                <a:avLst/>
              </a:prstGeom>
            </p:spPr>
          </p:pic>
          <p:sp>
            <p:nvSpPr>
              <p:cNvPr id="39" name="Content Placeholder 6"/>
              <p:cNvSpPr txBox="1">
                <a:spLocks/>
              </p:cNvSpPr>
              <p:nvPr/>
            </p:nvSpPr>
            <p:spPr>
              <a:xfrm>
                <a:off x="2566985" y="3579331"/>
                <a:ext cx="2008101" cy="365760"/>
              </a:xfrm>
              <a:prstGeom prst="rect">
                <a:avLst/>
              </a:prstGeom>
            </p:spPr>
            <p:txBody>
              <a:bodyPr lIns="0" tIns="0" rIns="0" bIns="0" anchor="ctr" anchorCtr="1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SzPct val="110000"/>
                  <a:buNone/>
                </a:pPr>
                <a:r>
                  <a:rPr lang="en-US" sz="1800" dirty="0" smtClean="0">
                    <a:solidFill>
                      <a:srgbClr val="4C8AD5"/>
                    </a:solidFill>
                  </a:rPr>
                  <a:t>Xamarin Studio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076282" y="3480632"/>
              <a:ext cx="501564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IDE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6598" y="4106801"/>
            <a:ext cx="6815562" cy="896112"/>
            <a:chOff x="556598" y="4106801"/>
            <a:chExt cx="6815562" cy="896112"/>
          </a:xfrm>
        </p:grpSpPr>
        <p:sp>
          <p:nvSpPr>
            <p:cNvPr id="69" name="Rounded Rectangle 68"/>
            <p:cNvSpPr/>
            <p:nvPr/>
          </p:nvSpPr>
          <p:spPr>
            <a:xfrm>
              <a:off x="556598" y="4106801"/>
              <a:ext cx="6815562" cy="896112"/>
            </a:xfrm>
            <a:prstGeom prst="roundRect">
              <a:avLst>
                <a:gd name="adj" fmla="val 13189"/>
              </a:avLst>
            </a:prstGeom>
            <a:solidFill>
              <a:srgbClr val="2A394A"/>
            </a:solidFill>
            <a:ln w="3175" cmpd="sng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2061589" y="4189097"/>
              <a:ext cx="2578608" cy="731520"/>
              <a:chOff x="2281731" y="4183001"/>
              <a:chExt cx="2578608" cy="731520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2281731" y="4183001"/>
                <a:ext cx="2578608" cy="731520"/>
              </a:xfrm>
              <a:prstGeom prst="roundRect">
                <a:avLst>
                  <a:gd name="adj" fmla="val 13189"/>
                </a:avLst>
              </a:prstGeom>
              <a:solidFill>
                <a:srgbClr val="FFFFFF"/>
              </a:solidFill>
              <a:ln w="3175" cmpd="sng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0" name="Group 59"/>
              <p:cNvGrpSpPr/>
              <p:nvPr/>
            </p:nvGrpSpPr>
            <p:grpSpPr>
              <a:xfrm>
                <a:off x="2784280" y="4343021"/>
                <a:ext cx="1573510" cy="411480"/>
                <a:chOff x="2776833" y="4343021"/>
                <a:chExt cx="1573510" cy="411480"/>
              </a:xfrm>
            </p:grpSpPr>
            <p:pic>
              <p:nvPicPr>
                <p:cNvPr id="13" name="Picture 12" descr="Pasted_Image_5_3_15__3_05_PM.jp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6833" y="4343021"/>
                  <a:ext cx="932260" cy="411480"/>
                </a:xfrm>
                <a:prstGeom prst="rect">
                  <a:avLst/>
                </a:prstGeom>
              </p:spPr>
            </p:pic>
            <p:sp>
              <p:nvSpPr>
                <p:cNvPr id="41" name="Content Placeholder 6"/>
                <p:cNvSpPr txBox="1">
                  <a:spLocks/>
                </p:cNvSpPr>
                <p:nvPr/>
              </p:nvSpPr>
              <p:spPr>
                <a:xfrm>
                  <a:off x="3476995" y="4365881"/>
                  <a:ext cx="873348" cy="365760"/>
                </a:xfrm>
                <a:prstGeom prst="rect">
                  <a:avLst/>
                </a:prstGeom>
              </p:spPr>
              <p:txBody>
                <a:bodyPr lIns="0" tIns="0" rIns="0" bIns="0" anchor="ctr" anchorCtr="1">
                  <a:noAutofit/>
                </a:bodyPr>
                <a:lstStyle>
                  <a:lvl1pPr marL="342900" indent="-3429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457200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ts val="2500"/>
                    </a:lnSpc>
                    <a:spcBef>
                      <a:spcPts val="0"/>
                    </a:spcBef>
                    <a:buSzPct val="110000"/>
                    <a:buNone/>
                  </a:pPr>
                  <a:r>
                    <a:rPr lang="en-US" sz="2200" dirty="0" smtClean="0">
                      <a:solidFill>
                        <a:srgbClr val="21578B"/>
                      </a:solidFill>
                    </a:rPr>
                    <a:t>.NET</a:t>
                  </a:r>
                </a:p>
              </p:txBody>
            </p:sp>
          </p:grpSp>
        </p:grpSp>
        <p:grpSp>
          <p:nvGrpSpPr>
            <p:cNvPr id="59" name="Group 58"/>
            <p:cNvGrpSpPr/>
            <p:nvPr/>
          </p:nvGrpSpPr>
          <p:grpSpPr>
            <a:xfrm>
              <a:off x="4714631" y="4189097"/>
              <a:ext cx="2578608" cy="731520"/>
              <a:chOff x="4723098" y="4183001"/>
              <a:chExt cx="2578608" cy="731520"/>
            </a:xfrm>
          </p:grpSpPr>
          <p:sp>
            <p:nvSpPr>
              <p:cNvPr id="62" name="Rounded Rectangle 61"/>
              <p:cNvSpPr/>
              <p:nvPr/>
            </p:nvSpPr>
            <p:spPr>
              <a:xfrm>
                <a:off x="4723098" y="4183001"/>
                <a:ext cx="2578608" cy="731520"/>
              </a:xfrm>
              <a:prstGeom prst="roundRect">
                <a:avLst>
                  <a:gd name="adj" fmla="val 13189"/>
                </a:avLst>
              </a:prstGeom>
              <a:solidFill>
                <a:srgbClr val="FFFFFF"/>
              </a:solidFill>
              <a:ln w="3175" cmpd="sng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5318133" y="4451663"/>
                <a:ext cx="1388538" cy="285637"/>
                <a:chOff x="5217549" y="4451663"/>
                <a:chExt cx="1388538" cy="285637"/>
              </a:xfrm>
            </p:grpSpPr>
            <p:pic>
              <p:nvPicPr>
                <p:cNvPr id="24" name="Picture 233" descr="skitched-20140319-110244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17549" y="4451663"/>
                  <a:ext cx="278964" cy="2856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" name="Picture 234" descr="skitched-20140319-110337.png"/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12800" y="4463058"/>
                  <a:ext cx="1093287" cy="2628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68" name="TextBox 67"/>
            <p:cNvSpPr txBox="1"/>
            <p:nvPr/>
          </p:nvSpPr>
          <p:spPr>
            <a:xfrm>
              <a:off x="641264" y="4416358"/>
              <a:ext cx="13716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Framework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556598" y="1329466"/>
            <a:ext cx="6815562" cy="888746"/>
          </a:xfrm>
          <a:prstGeom prst="roundRect">
            <a:avLst>
              <a:gd name="adj" fmla="val 13189"/>
            </a:avLst>
          </a:prstGeom>
          <a:noFill/>
          <a:ln w="76200" cmpd="sng">
            <a:solidFill>
              <a:srgbClr val="FFCC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3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8" y="790607"/>
            <a:ext cx="5323451" cy="4398613"/>
          </a:xfrm>
          <a:prstGeom prst="rect">
            <a:avLst/>
          </a:prstGeom>
          <a:effectLst/>
        </p:spPr>
      </p:pic>
      <p:sp>
        <p:nvSpPr>
          <p:cNvPr id="27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Mobile Backend as a Service (MBaaS)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893207" y="932775"/>
            <a:ext cx="3200400" cy="484631"/>
            <a:chOff x="1812300" y="932775"/>
            <a:chExt cx="3200400" cy="484631"/>
          </a:xfrm>
        </p:grpSpPr>
        <p:sp>
          <p:nvSpPr>
            <p:cNvPr id="83" name="Rounded Rectangle 82"/>
            <p:cNvSpPr/>
            <p:nvPr/>
          </p:nvSpPr>
          <p:spPr>
            <a:xfrm>
              <a:off x="1812300" y="932775"/>
              <a:ext cx="3200400" cy="484631"/>
            </a:xfrm>
            <a:prstGeom prst="roundRect">
              <a:avLst/>
            </a:prstGeom>
            <a:solidFill>
              <a:srgbClr val="1B50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84" name="Shape 184"/>
            <p:cNvSpPr/>
            <p:nvPr/>
          </p:nvSpPr>
          <p:spPr>
            <a:xfrm>
              <a:off x="2615593" y="999965"/>
              <a:ext cx="1593815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>
                  <a:solidFill>
                    <a:srgbClr val="FFFFFF"/>
                  </a:solidFill>
                  <a:latin typeface="+mn-lt"/>
                </a:rPr>
                <a:t>Mobile </a:t>
              </a:r>
              <a:r>
                <a:rPr sz="1500" b="1" dirty="0" smtClean="0">
                  <a:solidFill>
                    <a:srgbClr val="FFFFFF"/>
                  </a:solidFill>
                  <a:latin typeface="+mn-lt"/>
                </a:rPr>
                <a:t>App</a:t>
              </a: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 IDE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893207" y="1463071"/>
            <a:ext cx="3200400" cy="484631"/>
            <a:chOff x="1812300" y="1454490"/>
            <a:chExt cx="3200400" cy="484631"/>
          </a:xfrm>
        </p:grpSpPr>
        <p:sp>
          <p:nvSpPr>
            <p:cNvPr id="81" name="Rounded Rectangle 80"/>
            <p:cNvSpPr/>
            <p:nvPr/>
          </p:nvSpPr>
          <p:spPr>
            <a:xfrm>
              <a:off x="1812300" y="1454490"/>
              <a:ext cx="3200400" cy="484631"/>
            </a:xfrm>
            <a:prstGeom prst="roundRect">
              <a:avLst/>
            </a:prstGeom>
            <a:solidFill>
              <a:srgbClr val="1B50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82" name="Shape 185"/>
            <p:cNvSpPr/>
            <p:nvPr/>
          </p:nvSpPr>
          <p:spPr>
            <a:xfrm>
              <a:off x="2026341" y="1521679"/>
              <a:ext cx="2772318" cy="35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 smtClean="0">
                  <a:solidFill>
                    <a:srgbClr val="FFFFFF"/>
                  </a:solidFill>
                  <a:latin typeface="+mn-lt"/>
                </a:rPr>
                <a:t>Mobile</a:t>
              </a:r>
              <a:r>
                <a:rPr lang="en-US" sz="1500" b="1" dirty="0">
                  <a:solidFill>
                    <a:srgbClr val="FFFFFF"/>
                  </a:solidFill>
                  <a:latin typeface="+mn-lt"/>
                </a:rPr>
                <a:t> </a:t>
              </a:r>
              <a:r>
                <a:rPr sz="1500" b="1" dirty="0" smtClean="0">
                  <a:solidFill>
                    <a:srgbClr val="FFFFFF"/>
                  </a:solidFill>
                  <a:latin typeface="+mn-lt"/>
                </a:rPr>
                <a:t>Development Framework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1893207" y="3036513"/>
            <a:ext cx="1572768" cy="484631"/>
            <a:chOff x="1812300" y="3003606"/>
            <a:chExt cx="1572768" cy="484631"/>
          </a:xfrm>
        </p:grpSpPr>
        <p:sp>
          <p:nvSpPr>
            <p:cNvPr id="79" name="Rounded Rectangle 78"/>
            <p:cNvSpPr/>
            <p:nvPr/>
          </p:nvSpPr>
          <p:spPr>
            <a:xfrm>
              <a:off x="1812300" y="3003606"/>
              <a:ext cx="1572768" cy="484631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80" name="Shape 194"/>
            <p:cNvSpPr/>
            <p:nvPr/>
          </p:nvSpPr>
          <p:spPr>
            <a:xfrm>
              <a:off x="2156625" y="3070796"/>
              <a:ext cx="884118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sz="1500" b="1" dirty="0">
                  <a:solidFill>
                    <a:srgbClr val="FFFFFF"/>
                  </a:solidFill>
                  <a:latin typeface="+mn-lt"/>
                </a:rPr>
                <a:t>Systems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893207" y="2516433"/>
            <a:ext cx="3200400" cy="484631"/>
            <a:chOff x="1812300" y="2482109"/>
            <a:chExt cx="3200400" cy="484631"/>
          </a:xfrm>
        </p:grpSpPr>
        <p:sp>
          <p:nvSpPr>
            <p:cNvPr id="77" name="Rounded Rectangle 76"/>
            <p:cNvSpPr/>
            <p:nvPr/>
          </p:nvSpPr>
          <p:spPr>
            <a:xfrm>
              <a:off x="1812300" y="2482109"/>
              <a:ext cx="3200400" cy="484631"/>
            </a:xfrm>
            <a:prstGeom prst="roundRect">
              <a:avLst/>
            </a:prstGeom>
            <a:solidFill>
              <a:srgbClr val="37812D"/>
            </a:solidFill>
            <a:ln w="762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78" name="Shape 185"/>
            <p:cNvSpPr/>
            <p:nvPr/>
          </p:nvSpPr>
          <p:spPr>
            <a:xfrm>
              <a:off x="2664241" y="2549298"/>
              <a:ext cx="1496518" cy="35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API Management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3520839" y="3036513"/>
            <a:ext cx="1572768" cy="484631"/>
            <a:chOff x="3439932" y="3003606"/>
            <a:chExt cx="1572768" cy="484631"/>
          </a:xfrm>
        </p:grpSpPr>
        <p:sp>
          <p:nvSpPr>
            <p:cNvPr id="73" name="Rounded Rectangle 72"/>
            <p:cNvSpPr/>
            <p:nvPr/>
          </p:nvSpPr>
          <p:spPr>
            <a:xfrm>
              <a:off x="3439932" y="3003606"/>
              <a:ext cx="1572768" cy="484631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74" name="Shape 185"/>
            <p:cNvSpPr/>
            <p:nvPr/>
          </p:nvSpPr>
          <p:spPr>
            <a:xfrm>
              <a:off x="3930625" y="3070795"/>
              <a:ext cx="591382" cy="3502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SaaS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84300" y="932774"/>
            <a:ext cx="685800" cy="1280160"/>
            <a:chOff x="303393" y="932774"/>
            <a:chExt cx="685800" cy="1280160"/>
          </a:xfrm>
        </p:grpSpPr>
        <p:sp>
          <p:nvSpPr>
            <p:cNvPr id="71" name="Rounded Rectangle 70"/>
            <p:cNvSpPr/>
            <p:nvPr/>
          </p:nvSpPr>
          <p:spPr>
            <a:xfrm>
              <a:off x="303393" y="932774"/>
              <a:ext cx="685800" cy="1280160"/>
            </a:xfrm>
            <a:prstGeom prst="roundRect">
              <a:avLst/>
            </a:prstGeom>
            <a:solidFill>
              <a:srgbClr val="1B50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72" name="Shape 184"/>
            <p:cNvSpPr/>
            <p:nvPr/>
          </p:nvSpPr>
          <p:spPr>
            <a:xfrm rot="5400000">
              <a:off x="91719" y="1351520"/>
              <a:ext cx="1109148" cy="4426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Mobility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Management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117601" y="2240984"/>
            <a:ext cx="731520" cy="1280160"/>
            <a:chOff x="1337029" y="2240984"/>
            <a:chExt cx="731520" cy="1280160"/>
          </a:xfrm>
        </p:grpSpPr>
        <p:sp>
          <p:nvSpPr>
            <p:cNvPr id="69" name="Rounded Rectangle 68"/>
            <p:cNvSpPr/>
            <p:nvPr/>
          </p:nvSpPr>
          <p:spPr>
            <a:xfrm>
              <a:off x="1337029" y="2240984"/>
              <a:ext cx="731520" cy="1280160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70" name="Shape 184"/>
            <p:cNvSpPr/>
            <p:nvPr/>
          </p:nvSpPr>
          <p:spPr>
            <a:xfrm rot="5400000">
              <a:off x="1256028" y="2705939"/>
              <a:ext cx="893523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Security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84300" y="2235465"/>
            <a:ext cx="685800" cy="1280160"/>
            <a:chOff x="303393" y="2235465"/>
            <a:chExt cx="685800" cy="1280160"/>
          </a:xfrm>
        </p:grpSpPr>
        <p:sp>
          <p:nvSpPr>
            <p:cNvPr id="67" name="Rounded Rectangle 66"/>
            <p:cNvSpPr/>
            <p:nvPr/>
          </p:nvSpPr>
          <p:spPr>
            <a:xfrm>
              <a:off x="303393" y="2235465"/>
              <a:ext cx="685800" cy="1280160"/>
            </a:xfrm>
            <a:prstGeom prst="roundRect">
              <a:avLst/>
            </a:prstGeom>
            <a:solidFill>
              <a:srgbClr val="37812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68" name="Shape 184"/>
            <p:cNvSpPr/>
            <p:nvPr/>
          </p:nvSpPr>
          <p:spPr>
            <a:xfrm rot="5400000">
              <a:off x="64823" y="2700420"/>
              <a:ext cx="1162940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Enterprise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 Management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1117601" y="932774"/>
            <a:ext cx="731520" cy="1280160"/>
            <a:chOff x="1337029" y="729917"/>
            <a:chExt cx="731520" cy="1280160"/>
          </a:xfrm>
        </p:grpSpPr>
        <p:sp>
          <p:nvSpPr>
            <p:cNvPr id="65" name="Rounded Rectangle 64"/>
            <p:cNvSpPr/>
            <p:nvPr/>
          </p:nvSpPr>
          <p:spPr>
            <a:xfrm>
              <a:off x="1337029" y="729917"/>
              <a:ext cx="731520" cy="1280160"/>
            </a:xfrm>
            <a:prstGeom prst="roundRect">
              <a:avLst/>
            </a:prstGeom>
            <a:solidFill>
              <a:srgbClr val="1B507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>
                <a:lnSpc>
                  <a:spcPct val="80000"/>
                </a:lnSpc>
              </a:pPr>
              <a:endParaRPr lang="en-US" sz="1500" b="1"/>
            </a:p>
          </p:txBody>
        </p:sp>
        <p:sp>
          <p:nvSpPr>
            <p:cNvPr id="66" name="Shape 184"/>
            <p:cNvSpPr/>
            <p:nvPr/>
          </p:nvSpPr>
          <p:spPr>
            <a:xfrm rot="5400000">
              <a:off x="1297464" y="1194872"/>
              <a:ext cx="810650" cy="350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 anchorCtr="1">
              <a:noAutofit/>
            </a:bodyPr>
            <a:lstStyle/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Mobile</a:t>
              </a:r>
            </a:p>
            <a:p>
              <a:pPr lvl="0" algn="ctr">
                <a:lnSpc>
                  <a:spcPct val="80000"/>
                </a:lnSpc>
                <a:defRPr sz="1800"/>
              </a:pPr>
              <a:r>
                <a:rPr lang="en-US" sz="1500" b="1" dirty="0" smtClean="0">
                  <a:solidFill>
                    <a:srgbClr val="FFFFFF"/>
                  </a:solidFill>
                  <a:latin typeface="+mn-lt"/>
                </a:rPr>
                <a:t>Security</a:t>
              </a:r>
              <a:endParaRPr sz="1500" b="1" dirty="0">
                <a:solidFill>
                  <a:srgbClr val="FFFFFF"/>
                </a:solidFill>
                <a:latin typeface="+mn-lt"/>
              </a:endParaRPr>
            </a:p>
          </p:txBody>
        </p:sp>
      </p:grpSp>
      <p:sp>
        <p:nvSpPr>
          <p:cNvPr id="87" name="Shape 175"/>
          <p:cNvSpPr/>
          <p:nvPr/>
        </p:nvSpPr>
        <p:spPr>
          <a:xfrm>
            <a:off x="607156" y="3677646"/>
            <a:ext cx="4263594" cy="1354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/>
          <a:p>
            <a:pPr marL="167885" indent="-167885" algn="l" defTabSz="286027">
              <a:spcBef>
                <a:spcPts val="377"/>
              </a:spcBef>
              <a:buSzPct val="75000"/>
              <a:buChar char="•"/>
              <a:defRPr sz="1800"/>
            </a:pPr>
            <a:r>
              <a:rPr lang="en-US" dirty="0" smtClean="0"/>
              <a:t>“Turn on” m</a:t>
            </a:r>
            <a:r>
              <a:rPr dirty="0" smtClean="0"/>
              <a:t>obile </a:t>
            </a:r>
            <a:r>
              <a:rPr lang="en-US" dirty="0" smtClean="0"/>
              <a:t>backend </a:t>
            </a:r>
            <a:r>
              <a:rPr dirty="0" smtClean="0"/>
              <a:t>in </a:t>
            </a:r>
            <a:r>
              <a:rPr lang="en-US" dirty="0" smtClean="0"/>
              <a:t>the </a:t>
            </a:r>
            <a:r>
              <a:rPr dirty="0" smtClean="0"/>
              <a:t>cloud</a:t>
            </a:r>
            <a:endParaRPr lang="en-US" dirty="0" smtClean="0"/>
          </a:p>
          <a:p>
            <a:pPr marL="167885" indent="-167885" algn="l" defTabSz="286027">
              <a:spcBef>
                <a:spcPts val="377"/>
              </a:spcBef>
              <a:buSzPct val="75000"/>
              <a:buChar char="•"/>
              <a:defRPr sz="1800"/>
            </a:pPr>
            <a:r>
              <a:rPr lang="en-US" dirty="0" smtClean="0"/>
              <a:t>Auth, storage</a:t>
            </a:r>
            <a:r>
              <a:rPr dirty="0" smtClean="0"/>
              <a:t>, </a:t>
            </a:r>
            <a:r>
              <a:rPr dirty="0"/>
              <a:t>notifications, </a:t>
            </a:r>
            <a:r>
              <a:rPr dirty="0" smtClean="0"/>
              <a:t>location,</a:t>
            </a:r>
            <a:r>
              <a:rPr lang="en-US" dirty="0" smtClean="0"/>
              <a:t> sync</a:t>
            </a:r>
            <a:endParaRPr dirty="0"/>
          </a:p>
          <a:p>
            <a:pPr marL="167885" indent="-167885" algn="l" defTabSz="286027">
              <a:spcBef>
                <a:spcPts val="377"/>
              </a:spcBef>
              <a:buSzPct val="75000"/>
              <a:buChar char="•"/>
              <a:defRPr sz="1800"/>
            </a:pPr>
            <a:r>
              <a:rPr lang="en-US" dirty="0" smtClean="0"/>
              <a:t>Enterprise &amp; 3</a:t>
            </a:r>
            <a:r>
              <a:rPr lang="en-US" baseline="30000" dirty="0" smtClean="0"/>
              <a:t>rd</a:t>
            </a:r>
            <a:r>
              <a:rPr lang="en-US" dirty="0" smtClean="0"/>
              <a:t> party integrations</a:t>
            </a:r>
          </a:p>
          <a:p>
            <a:pPr marL="167885" indent="-167885" algn="l" defTabSz="286027">
              <a:spcBef>
                <a:spcPts val="377"/>
              </a:spcBef>
              <a:buSzPct val="75000"/>
              <a:buChar char="•"/>
              <a:defRPr sz="1800"/>
            </a:pPr>
            <a:r>
              <a:rPr lang="en-US" dirty="0" smtClean="0"/>
              <a:t>Analytics, enterprise app store/distribution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07" y="2896559"/>
            <a:ext cx="1869290" cy="4846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924" y="3628472"/>
            <a:ext cx="1674253" cy="4318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924" y="3752196"/>
            <a:ext cx="1085618" cy="4523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0292" y="4347869"/>
            <a:ext cx="1815697" cy="5005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422" y="2556713"/>
            <a:ext cx="2065218" cy="33984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12" descr="skitched-20140303-110215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20" y="2310693"/>
            <a:ext cx="830802" cy="41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" name="Picture 9" descr="skitched-20131006-002139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11" y="2127429"/>
            <a:ext cx="1471666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71" y="1510884"/>
            <a:ext cx="1807505" cy="41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141" y="999965"/>
            <a:ext cx="800128" cy="32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11" y="1032746"/>
            <a:ext cx="1135150" cy="411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5859" y="4187576"/>
            <a:ext cx="1196593" cy="629177"/>
          </a:xfrm>
          <a:prstGeom prst="rect">
            <a:avLst/>
          </a:prstGeom>
        </p:spPr>
      </p:pic>
      <p:sp>
        <p:nvSpPr>
          <p:cNvPr id="95" name="Rounded Rectangle 94"/>
          <p:cNvSpPr/>
          <p:nvPr/>
        </p:nvSpPr>
        <p:spPr>
          <a:xfrm>
            <a:off x="1894958" y="2005457"/>
            <a:ext cx="3192842" cy="440558"/>
          </a:xfrm>
          <a:prstGeom prst="roundRect">
            <a:avLst/>
          </a:prstGeom>
          <a:solidFill>
            <a:srgbClr val="1B50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80000"/>
              </a:lnSpc>
            </a:pPr>
            <a:endParaRPr lang="en-US" sz="2000" b="1"/>
          </a:p>
        </p:txBody>
      </p:sp>
      <p:sp>
        <p:nvSpPr>
          <p:cNvPr id="96" name="Shape 185"/>
          <p:cNvSpPr/>
          <p:nvPr/>
        </p:nvSpPr>
        <p:spPr>
          <a:xfrm>
            <a:off x="1955802" y="1969049"/>
            <a:ext cx="3071154" cy="5133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 anchorCtr="1">
            <a:noAutofit/>
          </a:bodyPr>
          <a:lstStyle/>
          <a:p>
            <a:pPr lvl="0" algn="ctr">
              <a:lnSpc>
                <a:spcPct val="80000"/>
              </a:lnSpc>
              <a:defRPr sz="1800"/>
            </a:pPr>
            <a:r>
              <a:rPr lang="en-US" sz="1400" b="1" dirty="0" smtClean="0">
                <a:solidFill>
                  <a:srgbClr val="FFFFFF"/>
                </a:solidFill>
                <a:latin typeface="+mn-lt"/>
              </a:rPr>
              <a:t>Mobile Backend as a Service</a:t>
            </a:r>
            <a:endParaRPr sz="14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9367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/>
          <p:nvPr/>
        </p:nvSpPr>
        <p:spPr>
          <a:xfrm>
            <a:off x="411707" y="876977"/>
            <a:ext cx="5276003" cy="41407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/>
            </a:pPr>
            <a:endParaRPr/>
          </a:p>
        </p:txBody>
      </p:sp>
      <p:pic>
        <p:nvPicPr>
          <p:cNvPr id="4" name="Picture 3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8" y="790607"/>
            <a:ext cx="5323451" cy="4398613"/>
          </a:xfrm>
          <a:prstGeom prst="rect">
            <a:avLst/>
          </a:prstGeom>
          <a:effectLst/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Enterprise Mobility Management (EMM)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6" name="Shape 235"/>
          <p:cNvSpPr/>
          <p:nvPr/>
        </p:nvSpPr>
        <p:spPr>
          <a:xfrm>
            <a:off x="687668" y="3612786"/>
            <a:ext cx="3990894" cy="140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15238" indent="-215238" algn="l">
              <a:spcBef>
                <a:spcPts val="502"/>
              </a:spcBef>
              <a:buSzPct val="75000"/>
              <a:buChar char="•"/>
              <a:defRPr sz="1800"/>
            </a:pPr>
            <a:r>
              <a:rPr lang="en-US" dirty="0" smtClean="0"/>
              <a:t>Mobile Device </a:t>
            </a:r>
            <a:r>
              <a:rPr dirty="0" smtClean="0"/>
              <a:t>Management</a:t>
            </a:r>
            <a:r>
              <a:rPr lang="en-US" dirty="0" smtClean="0"/>
              <a:t> (MDM)</a:t>
            </a:r>
            <a:endParaRPr dirty="0"/>
          </a:p>
          <a:p>
            <a:pPr marL="215238" indent="-215238" algn="l">
              <a:spcBef>
                <a:spcPts val="502"/>
              </a:spcBef>
              <a:buSzPct val="75000"/>
              <a:buChar char="•"/>
              <a:defRPr sz="1800"/>
            </a:pPr>
            <a:r>
              <a:rPr lang="en-US" dirty="0" smtClean="0"/>
              <a:t>Mobile App </a:t>
            </a:r>
            <a:r>
              <a:rPr dirty="0" smtClean="0"/>
              <a:t>Management</a:t>
            </a:r>
            <a:r>
              <a:rPr lang="en-US" dirty="0" smtClean="0"/>
              <a:t> (MAM)</a:t>
            </a:r>
            <a:endParaRPr dirty="0"/>
          </a:p>
          <a:p>
            <a:pPr marL="215238" indent="-215238" algn="l">
              <a:spcBef>
                <a:spcPts val="502"/>
              </a:spcBef>
              <a:buSzPct val="75000"/>
              <a:buChar char="•"/>
              <a:defRPr sz="1800"/>
            </a:pPr>
            <a:r>
              <a:rPr lang="en-US" dirty="0" smtClean="0"/>
              <a:t>Mobile Content </a:t>
            </a:r>
            <a:r>
              <a:rPr dirty="0" smtClean="0"/>
              <a:t>Management</a:t>
            </a:r>
            <a:r>
              <a:rPr lang="en-US" dirty="0" smtClean="0"/>
              <a:t> (MCM)</a:t>
            </a:r>
            <a:endParaRPr dirty="0"/>
          </a:p>
          <a:p>
            <a:pPr marL="215238" indent="-215238" algn="l">
              <a:spcBef>
                <a:spcPts val="502"/>
              </a:spcBef>
              <a:buSzPct val="75000"/>
              <a:buChar char="•"/>
              <a:defRPr sz="1800"/>
            </a:pPr>
            <a:r>
              <a:rPr dirty="0"/>
              <a:t>Enterprise App </a:t>
            </a:r>
            <a:r>
              <a:rPr dirty="0" smtClean="0"/>
              <a:t>Store</a:t>
            </a:r>
            <a:r>
              <a:rPr lang="en-US" dirty="0" smtClean="0"/>
              <a:t>, </a:t>
            </a:r>
            <a:r>
              <a:rPr dirty="0" smtClean="0"/>
              <a:t>Secure </a:t>
            </a:r>
            <a:r>
              <a:rPr dirty="0"/>
              <a:t>Container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84300" y="932774"/>
            <a:ext cx="4709307" cy="2588370"/>
            <a:chOff x="303393" y="932774"/>
            <a:chExt cx="4709307" cy="2588370"/>
          </a:xfrm>
        </p:grpSpPr>
        <p:grpSp>
          <p:nvGrpSpPr>
            <p:cNvPr id="57" name="Group 56"/>
            <p:cNvGrpSpPr/>
            <p:nvPr/>
          </p:nvGrpSpPr>
          <p:grpSpPr>
            <a:xfrm>
              <a:off x="3439932" y="1990302"/>
              <a:ext cx="1572768" cy="484631"/>
              <a:chOff x="3439932" y="1964559"/>
              <a:chExt cx="1572768" cy="484631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3439932" y="1964559"/>
                <a:ext cx="1572768" cy="484631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18" name="Shape 183"/>
              <p:cNvSpPr/>
              <p:nvPr/>
            </p:nvSpPr>
            <p:spPr>
              <a:xfrm>
                <a:off x="3664253" y="2031749"/>
                <a:ext cx="1124127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>
                    <a:solidFill>
                      <a:srgbClr val="FFFFFF"/>
                    </a:solidFill>
                    <a:latin typeface="+mn-lt"/>
                  </a:rPr>
                  <a:t>Mobile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>
                    <a:solidFill>
                      <a:srgbClr val="FFFFFF"/>
                    </a:solidFill>
                    <a:latin typeface="+mn-lt"/>
                  </a:rPr>
                  <a:t>Middleware</a:t>
                </a: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1812300" y="932775"/>
              <a:ext cx="3200400" cy="484631"/>
              <a:chOff x="1812300" y="932775"/>
              <a:chExt cx="3200400" cy="484631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1812300" y="932775"/>
                <a:ext cx="3200400" cy="484631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19" name="Shape 184"/>
              <p:cNvSpPr/>
              <p:nvPr/>
            </p:nvSpPr>
            <p:spPr>
              <a:xfrm>
                <a:off x="2615593" y="999965"/>
                <a:ext cx="1593815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>
                    <a:solidFill>
                      <a:srgbClr val="FFFFFF"/>
                    </a:solidFill>
                    <a:latin typeface="+mn-lt"/>
                  </a:rPr>
                  <a:t>Mobile </a:t>
                </a:r>
                <a:r>
                  <a:rPr sz="1500" b="1" dirty="0" smtClean="0">
                    <a:solidFill>
                      <a:srgbClr val="FFFFFF"/>
                    </a:solidFill>
                    <a:latin typeface="+mn-lt"/>
                  </a:rPr>
                  <a:t>App</a:t>
                </a: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 IDE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812300" y="1463071"/>
              <a:ext cx="3200400" cy="484631"/>
              <a:chOff x="1812300" y="1454490"/>
              <a:chExt cx="3200400" cy="484631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1812300" y="1454490"/>
                <a:ext cx="3200400" cy="484631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20" name="Shape 185"/>
              <p:cNvSpPr/>
              <p:nvPr/>
            </p:nvSpPr>
            <p:spPr>
              <a:xfrm>
                <a:off x="2026341" y="1521679"/>
                <a:ext cx="2772318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 smtClean="0">
                    <a:solidFill>
                      <a:srgbClr val="FFFFFF"/>
                    </a:solidFill>
                    <a:latin typeface="+mn-lt"/>
                  </a:rPr>
                  <a:t>Mobile</a:t>
                </a:r>
                <a:r>
                  <a:rPr lang="en-US" sz="1500" b="1" dirty="0">
                    <a:solidFill>
                      <a:srgbClr val="FFFFFF"/>
                    </a:solidFill>
                    <a:latin typeface="+mn-lt"/>
                  </a:rPr>
                  <a:t> </a:t>
                </a:r>
                <a:r>
                  <a:rPr sz="1500" b="1" dirty="0" smtClean="0">
                    <a:solidFill>
                      <a:srgbClr val="FFFFFF"/>
                    </a:solidFill>
                    <a:latin typeface="+mn-lt"/>
                  </a:rPr>
                  <a:t>Development Framework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812300" y="3036513"/>
              <a:ext cx="1572768" cy="484631"/>
              <a:chOff x="1812300" y="3003606"/>
              <a:chExt cx="1572768" cy="484631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1812300" y="3003606"/>
                <a:ext cx="1572768" cy="484631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21" name="Shape 194"/>
              <p:cNvSpPr/>
              <p:nvPr/>
            </p:nvSpPr>
            <p:spPr>
              <a:xfrm>
                <a:off x="2156625" y="3070796"/>
                <a:ext cx="884118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>
                    <a:solidFill>
                      <a:srgbClr val="FFFFFF"/>
                    </a:solidFill>
                    <a:latin typeface="+mn-lt"/>
                  </a:rPr>
                  <a:t>Systems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812300" y="2516433"/>
              <a:ext cx="3200400" cy="484631"/>
              <a:chOff x="1812300" y="2482109"/>
              <a:chExt cx="3200400" cy="48463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812300" y="2482109"/>
                <a:ext cx="3200400" cy="484631"/>
              </a:xfrm>
              <a:prstGeom prst="roundRect">
                <a:avLst/>
              </a:prstGeom>
              <a:solidFill>
                <a:srgbClr val="37812D"/>
              </a:solidFill>
              <a:ln w="762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26" name="Shape 185"/>
              <p:cNvSpPr/>
              <p:nvPr/>
            </p:nvSpPr>
            <p:spPr>
              <a:xfrm>
                <a:off x="2664241" y="2549298"/>
                <a:ext cx="1496518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API Management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812300" y="1992502"/>
              <a:ext cx="1572768" cy="484631"/>
              <a:chOff x="1812300" y="1966759"/>
              <a:chExt cx="1572768" cy="484631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1812300" y="1966759"/>
                <a:ext cx="1572768" cy="484631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27" name="Shape 185"/>
              <p:cNvSpPr/>
              <p:nvPr/>
            </p:nvSpPr>
            <p:spPr>
              <a:xfrm>
                <a:off x="2217924" y="2033948"/>
                <a:ext cx="761520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MBaaS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3439932" y="3036513"/>
              <a:ext cx="1572768" cy="484631"/>
              <a:chOff x="3439932" y="3003606"/>
              <a:chExt cx="1572768" cy="484631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3439932" y="3003606"/>
                <a:ext cx="1572768" cy="484631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28" name="Shape 185"/>
              <p:cNvSpPr/>
              <p:nvPr/>
            </p:nvSpPr>
            <p:spPr>
              <a:xfrm>
                <a:off x="3930625" y="3070795"/>
                <a:ext cx="591382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SaaS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03393" y="932774"/>
              <a:ext cx="685800" cy="1280160"/>
              <a:chOff x="303393" y="932774"/>
              <a:chExt cx="685800" cy="1280160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303393" y="932774"/>
                <a:ext cx="685800" cy="1280160"/>
              </a:xfrm>
              <a:prstGeom prst="roundRect">
                <a:avLst/>
              </a:prstGeom>
              <a:solidFill>
                <a:srgbClr val="1B5079"/>
              </a:solidFill>
              <a:ln w="7620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48" name="Shape 184"/>
              <p:cNvSpPr/>
              <p:nvPr/>
            </p:nvSpPr>
            <p:spPr>
              <a:xfrm rot="5400000">
                <a:off x="91719" y="1351520"/>
                <a:ext cx="1109148" cy="4426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Mobility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Management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1036694" y="2240984"/>
              <a:ext cx="731520" cy="1280160"/>
              <a:chOff x="1337029" y="2240984"/>
              <a:chExt cx="731520" cy="1280160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1337029" y="2240984"/>
                <a:ext cx="731520" cy="1280160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49" name="Shape 184"/>
              <p:cNvSpPr/>
              <p:nvPr/>
            </p:nvSpPr>
            <p:spPr>
              <a:xfrm rot="5400000">
                <a:off x="1256028" y="2705939"/>
                <a:ext cx="893523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Security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303393" y="2235465"/>
              <a:ext cx="685800" cy="1280160"/>
              <a:chOff x="303393" y="2235465"/>
              <a:chExt cx="685800" cy="1280160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303393" y="2235465"/>
                <a:ext cx="685800" cy="1280160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50" name="Shape 184"/>
              <p:cNvSpPr/>
              <p:nvPr/>
            </p:nvSpPr>
            <p:spPr>
              <a:xfrm rot="5400000">
                <a:off x="64823" y="2700420"/>
                <a:ext cx="1162940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 Management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36694" y="932774"/>
              <a:ext cx="731520" cy="1280160"/>
              <a:chOff x="1337029" y="729917"/>
              <a:chExt cx="731520" cy="1280160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1337029" y="729917"/>
                <a:ext cx="731520" cy="1280160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51" name="Shape 184"/>
              <p:cNvSpPr/>
              <p:nvPr/>
            </p:nvSpPr>
            <p:spPr>
              <a:xfrm rot="5400000">
                <a:off x="1297464" y="1194872"/>
                <a:ext cx="810650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Mobile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Security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39" y="946388"/>
            <a:ext cx="1401188" cy="934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9427" y="1579662"/>
            <a:ext cx="2197100" cy="6225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939" y="2256818"/>
            <a:ext cx="1928561" cy="7088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6879" y="3189577"/>
            <a:ext cx="2327039" cy="4155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7710" y="4088954"/>
            <a:ext cx="1062260" cy="7685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0399" y="3694020"/>
            <a:ext cx="1943991" cy="738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5100" y="2159265"/>
            <a:ext cx="1031639" cy="10316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3732" y="948421"/>
            <a:ext cx="1633807" cy="5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5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88975" y="346075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What is Enterprise Mobility Management?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669151"/>
              </p:ext>
            </p:extLst>
          </p:nvPr>
        </p:nvGraphicFramePr>
        <p:xfrm>
          <a:off x="0" y="1136097"/>
          <a:ext cx="3044952" cy="4007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952"/>
              </a:tblGrid>
              <a:tr h="8456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Mobile Device Management</a:t>
                      </a:r>
                    </a:p>
                    <a:p>
                      <a:pPr algn="ctr"/>
                      <a:r>
                        <a:rPr lang="en-US" sz="1800" dirty="0" smtClean="0"/>
                        <a:t>MDM</a:t>
                      </a:r>
                      <a:endParaRPr lang="en-US" sz="1800" dirty="0"/>
                    </a:p>
                  </a:txBody>
                  <a:tcPr anchor="ctr" anchorCtr="1">
                    <a:lnL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442"/>
                    </a:solidFill>
                  </a:tcPr>
                </a:tc>
              </a:tr>
              <a:tr h="3161712">
                <a:tc>
                  <a:txBody>
                    <a:bodyPr/>
                    <a:lstStyle/>
                    <a:p>
                      <a:pPr marL="228600" indent="-173038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/>
                        <a:t>Set &amp; reset passwords</a:t>
                      </a:r>
                    </a:p>
                    <a:p>
                      <a:pPr marL="228600" indent="-173038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/>
                        <a:t>Install/delete apps</a:t>
                      </a:r>
                    </a:p>
                    <a:p>
                      <a:pPr marL="228600" indent="-173038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/>
                        <a:t>Remote/selective device wipe</a:t>
                      </a:r>
                    </a:p>
                    <a:p>
                      <a:pPr marL="228600" indent="-173038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/>
                        <a:t>Remote lock</a:t>
                      </a:r>
                    </a:p>
                    <a:p>
                      <a:pPr marL="228600" indent="-173038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/>
                        <a:t>Set VPN, Wi-Fi settings</a:t>
                      </a:r>
                    </a:p>
                    <a:p>
                      <a:pPr marL="228600" indent="-173038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/>
                        <a:t>Enable/disable Wi-Fi, Bluetooth, carrier data, camera</a:t>
                      </a:r>
                    </a:p>
                  </a:txBody>
                  <a:tcPr>
                    <a:lnL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003203"/>
              </p:ext>
            </p:extLst>
          </p:nvPr>
        </p:nvGraphicFramePr>
        <p:xfrm>
          <a:off x="6080594" y="1136097"/>
          <a:ext cx="3063406" cy="4007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406"/>
              </a:tblGrid>
              <a:tr h="8456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Mobile Content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Management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dirty="0" smtClean="0"/>
                        <a:t>MCM</a:t>
                      </a:r>
                      <a:endParaRPr lang="en-US" sz="1800" dirty="0"/>
                    </a:p>
                  </a:txBody>
                  <a:tcPr marL="0" marR="0" anchor="ctr" anchorCtr="1">
                    <a:lnL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2776"/>
                    </a:solidFill>
                  </a:tcPr>
                </a:tc>
              </a:tr>
              <a:tr h="3161712">
                <a:tc>
                  <a:txBody>
                    <a:bodyPr/>
                    <a:lstStyle/>
                    <a:p>
                      <a:pPr marL="231775" indent="-17621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Encrypted document container</a:t>
                      </a:r>
                    </a:p>
                    <a:p>
                      <a:pPr marL="231775" indent="-17621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Secure email</a:t>
                      </a:r>
                    </a:p>
                    <a:p>
                      <a:pPr marL="231775" indent="-17621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File server access</a:t>
                      </a:r>
                    </a:p>
                    <a:p>
                      <a:pPr marL="231775" indent="-17621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Secure SharePoint access</a:t>
                      </a:r>
                    </a:p>
                    <a:p>
                      <a:pPr marL="231775" indent="-17621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Enterprise Document</a:t>
                      </a:r>
                      <a:r>
                        <a:rPr lang="en-US" sz="1600" baseline="0" dirty="0" smtClean="0">
                          <a:solidFill>
                            <a:srgbClr val="404040"/>
                          </a:solidFill>
                        </a:rPr>
                        <a:t> Mgmt</a:t>
                      </a:r>
                      <a:endParaRPr lang="en-US" sz="1600" dirty="0">
                        <a:solidFill>
                          <a:srgbClr val="404040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204861"/>
              </p:ext>
            </p:extLst>
          </p:nvPr>
        </p:nvGraphicFramePr>
        <p:xfrm>
          <a:off x="3052197" y="1136097"/>
          <a:ext cx="3063406" cy="4007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406"/>
              </a:tblGrid>
              <a:tr h="84569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Mobile App Management</a:t>
                      </a:r>
                    </a:p>
                    <a:p>
                      <a:pPr algn="ctr"/>
                      <a:r>
                        <a:rPr lang="en-US" sz="1800" dirty="0" smtClean="0"/>
                        <a:t>MAM</a:t>
                      </a:r>
                      <a:endParaRPr lang="en-US" sz="1800" dirty="0"/>
                    </a:p>
                  </a:txBody>
                  <a:tcPr anchor="ctr" anchorCtr="1">
                    <a:lnL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B84D0"/>
                    </a:solidFill>
                  </a:tcPr>
                </a:tc>
              </a:tr>
              <a:tr h="3161712">
                <a:tc>
                  <a:txBody>
                    <a:bodyPr/>
                    <a:lstStyle/>
                    <a:p>
                      <a:pPr marL="225425" indent="-16986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Self-service app delivery</a:t>
                      </a:r>
                    </a:p>
                    <a:p>
                      <a:pPr marL="225425" indent="-16986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Enterprise app store</a:t>
                      </a:r>
                    </a:p>
                    <a:p>
                      <a:pPr marL="225425" indent="-16986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Containerization</a:t>
                      </a:r>
                    </a:p>
                    <a:p>
                      <a:pPr marL="225425" indent="-16986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Enable/disable copy/paste</a:t>
                      </a:r>
                    </a:p>
                    <a:p>
                      <a:pPr marL="225425" indent="-16986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Restrict app file access</a:t>
                      </a:r>
                    </a:p>
                    <a:p>
                      <a:pPr marL="225425" indent="-16986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App usage monitoring</a:t>
                      </a:r>
                    </a:p>
                    <a:p>
                      <a:pPr marL="225425" indent="-169863">
                        <a:lnSpc>
                          <a:spcPct val="120000"/>
                        </a:lnSpc>
                        <a:buFont typeface="Arial"/>
                        <a:buChar char="•"/>
                      </a:pPr>
                      <a:r>
                        <a:rPr lang="en-US" sz="1600" dirty="0" smtClean="0">
                          <a:solidFill>
                            <a:srgbClr val="404040"/>
                          </a:solidFill>
                        </a:rPr>
                        <a:t>Apple volume purchase</a:t>
                      </a:r>
                    </a:p>
                  </a:txBody>
                  <a:tcPr>
                    <a:lnL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0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13971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reamstime_m_200902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263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018984" y="1325173"/>
            <a:ext cx="7106033" cy="1234113"/>
            <a:chOff x="2310096" y="2613332"/>
            <a:chExt cx="9272963" cy="2093365"/>
          </a:xfrm>
        </p:grpSpPr>
        <p:sp>
          <p:nvSpPr>
            <p:cNvPr id="7" name="AutoShape 14"/>
            <p:cNvSpPr>
              <a:spLocks noChangeArrowheads="1"/>
            </p:cNvSpPr>
            <p:nvPr/>
          </p:nvSpPr>
          <p:spPr bwMode="auto">
            <a:xfrm>
              <a:off x="2310096" y="2613332"/>
              <a:ext cx="9272963" cy="2093365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  <a:effectLst>
              <a:outerShdw blurRad="63500" dist="38099" dir="2700000" algn="ctr" rotWithShape="0">
                <a:srgbClr val="000000">
                  <a:alpha val="28000"/>
                </a:srgbClr>
              </a:outerShdw>
            </a:effectLst>
          </p:spPr>
          <p:txBody>
            <a:bodyPr wrap="none" lIns="121944" tIns="60972" rIns="121944" bIns="60972" anchor="ctr"/>
            <a:lstStyle/>
            <a:p>
              <a:pPr defTabSz="10834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8" name="TextBox 10"/>
            <p:cNvSpPr txBox="1">
              <a:spLocks noChangeArrowheads="1"/>
            </p:cNvSpPr>
            <p:nvPr/>
          </p:nvSpPr>
          <p:spPr bwMode="auto">
            <a:xfrm>
              <a:off x="3001291" y="2702002"/>
              <a:ext cx="8283548" cy="191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44" tIns="60972" rIns="121944" bIns="60972">
              <a:spAutoFit/>
            </a:bodyPr>
            <a:lstStyle>
              <a:lvl1pPr defTabSz="1082675"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82675">
                <a:buClr>
                  <a:srgbClr val="FDB913"/>
                </a:buClr>
                <a:buSzPct val="100000"/>
                <a:buFont typeface="Wingdings" charset="0"/>
                <a:buChar char=""/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82675">
                <a:buClr>
                  <a:srgbClr val="666666"/>
                </a:buClr>
                <a:buSzPct val="80000"/>
                <a:buFont typeface="Wingdings" charset="0"/>
                <a:buChar char="n"/>
                <a:defRPr sz="17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3600" b="1" dirty="0">
                  <a:solidFill>
                    <a:srgbClr val="FFFFFF"/>
                  </a:solidFill>
                </a:rPr>
                <a:t>52% of the Fortune </a:t>
              </a:r>
              <a:r>
                <a:rPr lang="en-US" sz="3600" b="1" dirty="0" smtClean="0">
                  <a:solidFill>
                    <a:srgbClr val="FFFFFF"/>
                  </a:solidFill>
                </a:rPr>
                <a:t>500</a:t>
              </a:r>
            </a:p>
            <a:p>
              <a:pPr algn="ctr">
                <a:lnSpc>
                  <a:spcPct val="9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</a:rPr>
                <a:t>since </a:t>
              </a:r>
              <a:r>
                <a:rPr lang="en-US" sz="3600" b="1" dirty="0">
                  <a:solidFill>
                    <a:srgbClr val="FFFFFF"/>
                  </a:solidFill>
                </a:rPr>
                <a:t>2000 are gone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7384" y="0"/>
            <a:ext cx="5854775" cy="518115"/>
            <a:chOff x="107384" y="0"/>
            <a:chExt cx="5854775" cy="518115"/>
          </a:xfrm>
        </p:grpSpPr>
        <p:sp>
          <p:nvSpPr>
            <p:cNvPr id="16" name="Rectangle 15"/>
            <p:cNvSpPr/>
            <p:nvPr/>
          </p:nvSpPr>
          <p:spPr>
            <a:xfrm>
              <a:off x="107384" y="0"/>
              <a:ext cx="5854775" cy="518115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0"/>
            <p:cNvSpPr txBox="1">
              <a:spLocks noChangeArrowheads="1"/>
            </p:cNvSpPr>
            <p:nvPr/>
          </p:nvSpPr>
          <p:spPr bwMode="auto">
            <a:xfrm>
              <a:off x="107384" y="0"/>
              <a:ext cx="5854775" cy="518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44" tIns="60972" rIns="121944" bIns="60972">
              <a:spAutoFit/>
            </a:bodyPr>
            <a:lstStyle>
              <a:lvl1pPr defTabSz="1082675"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82675">
                <a:buClr>
                  <a:srgbClr val="FDB913"/>
                </a:buClr>
                <a:buSzPct val="100000"/>
                <a:buFont typeface="Wingdings" charset="0"/>
                <a:buChar char=""/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82675">
                <a:buClr>
                  <a:srgbClr val="666666"/>
                </a:buClr>
                <a:buSzPct val="80000"/>
                <a:buFont typeface="Wingdings" charset="0"/>
                <a:buChar char="n"/>
                <a:defRPr sz="17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2800" b="1" dirty="0" smtClean="0">
                  <a:solidFill>
                    <a:srgbClr val="FFFFFF"/>
                  </a:solidFill>
                </a:rPr>
                <a:t>Unprecedented Pace of </a:t>
              </a:r>
              <a:r>
                <a:rPr lang="en-US" sz="2800" b="1" dirty="0">
                  <a:solidFill>
                    <a:srgbClr val="FFFFFF"/>
                  </a:solidFill>
                </a:rPr>
                <a:t>C</a:t>
              </a:r>
              <a:r>
                <a:rPr lang="en-US" sz="2800" b="1" dirty="0" smtClean="0">
                  <a:solidFill>
                    <a:srgbClr val="FFFFFF"/>
                  </a:solidFill>
                </a:rPr>
                <a:t>hange</a:t>
              </a:r>
              <a:endParaRPr lang="en-US" sz="2800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018984" y="2722399"/>
            <a:ext cx="2194560" cy="2194560"/>
            <a:chOff x="1018984" y="2722399"/>
            <a:chExt cx="2194560" cy="2194560"/>
          </a:xfrm>
        </p:grpSpPr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1018984" y="2722399"/>
              <a:ext cx="2194560" cy="2194560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>
              <a:spLocks noChangeArrowheads="1"/>
            </p:cNvSpPr>
            <p:nvPr/>
          </p:nvSpPr>
          <p:spPr bwMode="auto">
            <a:xfrm>
              <a:off x="1419249" y="2914698"/>
              <a:ext cx="1394030" cy="9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44" tIns="60972" rIns="121944" bIns="60972">
              <a:spAutoFit/>
            </a:bodyPr>
            <a:lstStyle>
              <a:lvl1pPr defTabSz="1082675"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82675">
                <a:buClr>
                  <a:srgbClr val="FDB913"/>
                </a:buClr>
                <a:buSzPct val="100000"/>
                <a:buFont typeface="Wingdings" charset="0"/>
                <a:buChar char=""/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82675">
                <a:buClr>
                  <a:srgbClr val="666666"/>
                </a:buClr>
                <a:buSzPct val="80000"/>
                <a:buFont typeface="Wingdings" charset="0"/>
                <a:buChar char="n"/>
                <a:defRPr sz="17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6000" b="1" dirty="0" smtClean="0">
                  <a:solidFill>
                    <a:srgbClr val="E39B24"/>
                  </a:solidFill>
                </a:rPr>
                <a:t>1B</a:t>
              </a:r>
              <a:endParaRPr lang="en-US" sz="6000" b="1" dirty="0">
                <a:solidFill>
                  <a:srgbClr val="E39B24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018984" y="3815010"/>
              <a:ext cx="2194560" cy="9339"/>
            </a:xfrm>
            <a:prstGeom prst="line">
              <a:avLst/>
            </a:prstGeom>
            <a:ln w="3175" cmpd="sng">
              <a:solidFill>
                <a:srgbClr val="E39B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0"/>
            <p:cNvSpPr txBox="1">
              <a:spLocks noChangeArrowheads="1"/>
            </p:cNvSpPr>
            <p:nvPr/>
          </p:nvSpPr>
          <p:spPr bwMode="auto">
            <a:xfrm>
              <a:off x="1184952" y="3931949"/>
              <a:ext cx="1862624" cy="62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44" tIns="60972" rIns="121944" bIns="60972">
              <a:spAutoFit/>
            </a:bodyPr>
            <a:lstStyle>
              <a:lvl1pPr defTabSz="1082675"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82675">
                <a:buClr>
                  <a:srgbClr val="FDB913"/>
                </a:buClr>
                <a:buSzPct val="100000"/>
                <a:buFont typeface="Wingdings" charset="0"/>
                <a:buChar char=""/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82675">
                <a:buClr>
                  <a:srgbClr val="666666"/>
                </a:buClr>
                <a:buSzPct val="80000"/>
                <a:buFont typeface="Wingdings" charset="0"/>
                <a:buChar char="n"/>
                <a:defRPr sz="17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</a:rPr>
                <a:t>p</a:t>
              </a:r>
              <a:r>
                <a:rPr lang="en-US" sz="1800" dirty="0" smtClean="0">
                  <a:solidFill>
                    <a:schemeClr val="bg1">
                      <a:lumMod val="85000"/>
                    </a:schemeClr>
                  </a:solidFill>
                </a:rPr>
                <a:t>eople in social networks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474720" y="2722399"/>
            <a:ext cx="2194560" cy="2194560"/>
            <a:chOff x="3481069" y="2722399"/>
            <a:chExt cx="2194560" cy="219456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481069" y="2722399"/>
              <a:ext cx="2194560" cy="2194560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0"/>
            <p:cNvSpPr txBox="1">
              <a:spLocks noChangeArrowheads="1"/>
            </p:cNvSpPr>
            <p:nvPr/>
          </p:nvSpPr>
          <p:spPr bwMode="auto">
            <a:xfrm>
              <a:off x="3481070" y="3206714"/>
              <a:ext cx="2194559" cy="546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44" tIns="60972" rIns="121944" bIns="60972">
              <a:spAutoFit/>
            </a:bodyPr>
            <a:lstStyle>
              <a:lvl1pPr defTabSz="1082675"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82675">
                <a:buClr>
                  <a:srgbClr val="FDB913"/>
                </a:buClr>
                <a:buSzPct val="100000"/>
                <a:buFont typeface="Wingdings" charset="0"/>
                <a:buChar char=""/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82675">
                <a:buClr>
                  <a:srgbClr val="666666"/>
                </a:buClr>
                <a:buSzPct val="80000"/>
                <a:buFont typeface="Wingdings" charset="0"/>
                <a:buChar char="n"/>
                <a:defRPr sz="17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3000" b="1" dirty="0" smtClean="0">
                  <a:solidFill>
                    <a:srgbClr val="E39B24"/>
                  </a:solidFill>
                </a:rPr>
                <a:t>Millennials</a:t>
              </a:r>
              <a:endParaRPr lang="en-US" sz="3000" b="1" dirty="0">
                <a:solidFill>
                  <a:srgbClr val="E39B24"/>
                </a:solidFill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3481069" y="3815010"/>
              <a:ext cx="2194560" cy="9339"/>
            </a:xfrm>
            <a:prstGeom prst="line">
              <a:avLst/>
            </a:prstGeom>
            <a:ln w="12700" cmpd="sng">
              <a:solidFill>
                <a:srgbClr val="FFAD2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10"/>
            <p:cNvSpPr txBox="1">
              <a:spLocks noChangeArrowheads="1"/>
            </p:cNvSpPr>
            <p:nvPr/>
          </p:nvSpPr>
          <p:spPr bwMode="auto">
            <a:xfrm>
              <a:off x="3647037" y="3790196"/>
              <a:ext cx="1862624" cy="1124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44" tIns="60972" rIns="121944" bIns="60972">
              <a:spAutoFit/>
            </a:bodyPr>
            <a:lstStyle>
              <a:lvl1pPr defTabSz="1082675"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82675">
                <a:buClr>
                  <a:srgbClr val="FDB913"/>
                </a:buClr>
                <a:buSzPct val="100000"/>
                <a:buFont typeface="Wingdings" charset="0"/>
                <a:buChar char=""/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82675">
                <a:buClr>
                  <a:srgbClr val="666666"/>
                </a:buClr>
                <a:buSzPct val="80000"/>
                <a:buFont typeface="Wingdings" charset="0"/>
                <a:buChar char="n"/>
                <a:defRPr sz="17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</a:rPr>
                <a:t>t</a:t>
              </a:r>
              <a:r>
                <a:rPr lang="en-US" sz="1800" dirty="0" smtClean="0">
                  <a:solidFill>
                    <a:schemeClr val="bg1">
                      <a:lumMod val="85000"/>
                    </a:schemeClr>
                  </a:solidFill>
                </a:rPr>
                <a:t>ransforming customer demands &amp; workplace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30457" y="2722399"/>
            <a:ext cx="2194560" cy="2238114"/>
            <a:chOff x="5930457" y="2722399"/>
            <a:chExt cx="2194560" cy="2238114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5930457" y="2722399"/>
              <a:ext cx="2194560" cy="2194560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0"/>
            <p:cNvSpPr txBox="1">
              <a:spLocks noChangeArrowheads="1"/>
            </p:cNvSpPr>
            <p:nvPr/>
          </p:nvSpPr>
          <p:spPr bwMode="auto">
            <a:xfrm>
              <a:off x="6166640" y="2914698"/>
              <a:ext cx="1722194" cy="969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44" tIns="60972" rIns="121944" bIns="60972">
              <a:spAutoFit/>
            </a:bodyPr>
            <a:lstStyle>
              <a:lvl1pPr defTabSz="1082675"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82675">
                <a:buClr>
                  <a:srgbClr val="FDB913"/>
                </a:buClr>
                <a:buSzPct val="100000"/>
                <a:buFont typeface="Wingdings" charset="0"/>
                <a:buChar char=""/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82675">
                <a:buClr>
                  <a:srgbClr val="666666"/>
                </a:buClr>
                <a:buSzPct val="80000"/>
                <a:buFont typeface="Wingdings" charset="0"/>
                <a:buChar char="n"/>
                <a:defRPr sz="17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6000" b="1" dirty="0" smtClean="0">
                  <a:solidFill>
                    <a:srgbClr val="E39B24"/>
                  </a:solidFill>
                </a:rPr>
                <a:t>50B</a:t>
              </a:r>
              <a:endParaRPr lang="en-US" sz="6000" b="1" dirty="0">
                <a:solidFill>
                  <a:srgbClr val="E39B24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5930457" y="3815010"/>
              <a:ext cx="2194560" cy="9339"/>
            </a:xfrm>
            <a:prstGeom prst="line">
              <a:avLst/>
            </a:prstGeom>
            <a:ln w="12700" cmpd="sng">
              <a:solidFill>
                <a:srgbClr val="E39B2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10"/>
            <p:cNvSpPr txBox="1">
              <a:spLocks noChangeArrowheads="1"/>
            </p:cNvSpPr>
            <p:nvPr/>
          </p:nvSpPr>
          <p:spPr bwMode="auto">
            <a:xfrm>
              <a:off x="6096425" y="3835565"/>
              <a:ext cx="1862624" cy="1124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944" tIns="60972" rIns="121944" bIns="60972">
              <a:spAutoFit/>
            </a:bodyPr>
            <a:lstStyle>
              <a:lvl1pPr defTabSz="1082675"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1082675">
                <a:buClr>
                  <a:srgbClr val="FDB913"/>
                </a:buClr>
                <a:buSzPct val="100000"/>
                <a:buFont typeface="Wingdings" charset="0"/>
                <a:buChar char=""/>
                <a:defRPr sz="21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1082675">
                <a:buClr>
                  <a:srgbClr val="666666"/>
                </a:buClr>
                <a:buSzPct val="80000"/>
                <a:buFont typeface="Wingdings" charset="0"/>
                <a:buChar char="n"/>
                <a:defRPr sz="17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1082675"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1082675" fontAlgn="base">
                <a:spcBef>
                  <a:spcPct val="0"/>
                </a:spcBef>
                <a:spcAft>
                  <a:spcPct val="0"/>
                </a:spcAft>
                <a:buClr>
                  <a:srgbClr val="666666"/>
                </a:buClr>
                <a:buSzPct val="80000"/>
                <a:buFont typeface="Arial" charset="0"/>
                <a:buChar char=""/>
                <a:defRPr sz="1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sz="1800" dirty="0" smtClean="0">
                  <a:solidFill>
                    <a:schemeClr val="bg1">
                      <a:lumMod val="85000"/>
                    </a:schemeClr>
                  </a:solidFill>
                </a:rPr>
                <a:t>Internet connected devices by 2020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963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699" y="901700"/>
            <a:ext cx="4340602" cy="41529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Gartner Magic Quadrant – EMM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293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83"/>
          <p:cNvSpPr/>
          <p:nvPr/>
        </p:nvSpPr>
        <p:spPr>
          <a:xfrm>
            <a:off x="411707" y="876977"/>
            <a:ext cx="5276003" cy="41407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2400"/>
            </a:pPr>
            <a:endParaRPr/>
          </a:p>
        </p:txBody>
      </p:sp>
      <p:sp>
        <p:nvSpPr>
          <p:cNvPr id="6" name="Shape 266"/>
          <p:cNvSpPr/>
          <p:nvPr/>
        </p:nvSpPr>
        <p:spPr>
          <a:xfrm>
            <a:off x="400115" y="3715770"/>
            <a:ext cx="4566000" cy="1012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02323" indent="-202323" algn="l" defTabSz="344700">
              <a:spcBef>
                <a:spcPts val="439"/>
              </a:spcBef>
              <a:buSzPct val="75000"/>
              <a:buChar char="•"/>
              <a:defRPr sz="1800"/>
            </a:pPr>
            <a:r>
              <a:rPr lang="en-US" dirty="0"/>
              <a:t>M</a:t>
            </a:r>
            <a:r>
              <a:rPr dirty="0" smtClean="0"/>
              <a:t>anage </a:t>
            </a:r>
            <a:r>
              <a:rPr dirty="0"/>
              <a:t>APIs </a:t>
            </a:r>
            <a:r>
              <a:rPr lang="en-US" dirty="0" smtClean="0"/>
              <a:t>for </a:t>
            </a:r>
            <a:r>
              <a:rPr dirty="0" smtClean="0"/>
              <a:t>extend</a:t>
            </a:r>
            <a:r>
              <a:rPr lang="en-US" dirty="0" smtClean="0"/>
              <a:t>ed</a:t>
            </a:r>
            <a:r>
              <a:rPr dirty="0" smtClean="0"/>
              <a:t> </a:t>
            </a:r>
            <a:r>
              <a:rPr dirty="0"/>
              <a:t>enterprise </a:t>
            </a:r>
            <a:r>
              <a:rPr dirty="0" smtClean="0"/>
              <a:t>services</a:t>
            </a:r>
            <a:endParaRPr dirty="0"/>
          </a:p>
          <a:p>
            <a:pPr marL="202323" indent="-202323" algn="l" defTabSz="344700">
              <a:spcBef>
                <a:spcPts val="439"/>
              </a:spcBef>
              <a:buSzPct val="75000"/>
              <a:buChar char="•"/>
              <a:defRPr sz="1800"/>
            </a:pPr>
            <a:r>
              <a:rPr dirty="0"/>
              <a:t>Cloud, on premise or hybrid </a:t>
            </a:r>
            <a:r>
              <a:rPr dirty="0" smtClean="0"/>
              <a:t>deployment</a:t>
            </a:r>
            <a:endParaRPr dirty="0"/>
          </a:p>
          <a:p>
            <a:pPr marL="202323" indent="-202323" algn="l" defTabSz="344700">
              <a:spcBef>
                <a:spcPts val="439"/>
              </a:spcBef>
              <a:buSzPct val="75000"/>
              <a:buChar char="•"/>
              <a:defRPr sz="1800"/>
            </a:pPr>
            <a:r>
              <a:rPr dirty="0" smtClean="0"/>
              <a:t>Activity </a:t>
            </a:r>
            <a:r>
              <a:rPr dirty="0"/>
              <a:t>insight through reporting </a:t>
            </a:r>
            <a:r>
              <a:rPr lang="en-US" dirty="0" smtClean="0"/>
              <a:t>&amp; </a:t>
            </a:r>
            <a:r>
              <a:rPr dirty="0" smtClean="0"/>
              <a:t>analytics</a:t>
            </a:r>
            <a:endParaRPr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API Management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3" name="Picture 52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28" y="790607"/>
            <a:ext cx="5323451" cy="4398613"/>
          </a:xfrm>
          <a:prstGeom prst="rect">
            <a:avLst/>
          </a:prstGeom>
          <a:effectLst/>
        </p:spPr>
      </p:pic>
      <p:grpSp>
        <p:nvGrpSpPr>
          <p:cNvPr id="54" name="Group 53"/>
          <p:cNvGrpSpPr/>
          <p:nvPr/>
        </p:nvGrpSpPr>
        <p:grpSpPr>
          <a:xfrm>
            <a:off x="384300" y="932774"/>
            <a:ext cx="4709307" cy="2588370"/>
            <a:chOff x="303393" y="932774"/>
            <a:chExt cx="4709307" cy="2588370"/>
          </a:xfrm>
        </p:grpSpPr>
        <p:grpSp>
          <p:nvGrpSpPr>
            <p:cNvPr id="55" name="Group 54"/>
            <p:cNvGrpSpPr/>
            <p:nvPr/>
          </p:nvGrpSpPr>
          <p:grpSpPr>
            <a:xfrm>
              <a:off x="3439932" y="1990302"/>
              <a:ext cx="1572768" cy="484631"/>
              <a:chOff x="3439932" y="1964559"/>
              <a:chExt cx="1572768" cy="484631"/>
            </a:xfrm>
          </p:grpSpPr>
          <p:sp>
            <p:nvSpPr>
              <p:cNvPr id="86" name="Rounded Rectangle 85"/>
              <p:cNvSpPr/>
              <p:nvPr/>
            </p:nvSpPr>
            <p:spPr>
              <a:xfrm>
                <a:off x="3439932" y="1964559"/>
                <a:ext cx="1572768" cy="484631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87" name="Shape 183"/>
              <p:cNvSpPr/>
              <p:nvPr/>
            </p:nvSpPr>
            <p:spPr>
              <a:xfrm>
                <a:off x="3664253" y="2031749"/>
                <a:ext cx="1124127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>
                    <a:solidFill>
                      <a:srgbClr val="FFFFFF"/>
                    </a:solidFill>
                    <a:latin typeface="+mn-lt"/>
                  </a:rPr>
                  <a:t>Mobile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>
                    <a:solidFill>
                      <a:srgbClr val="FFFFFF"/>
                    </a:solidFill>
                    <a:latin typeface="+mn-lt"/>
                  </a:rPr>
                  <a:t>Middleware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812300" y="932775"/>
              <a:ext cx="3200400" cy="484631"/>
              <a:chOff x="1812300" y="932775"/>
              <a:chExt cx="3200400" cy="484631"/>
            </a:xfrm>
          </p:grpSpPr>
          <p:sp>
            <p:nvSpPr>
              <p:cNvPr id="84" name="Rounded Rectangle 83"/>
              <p:cNvSpPr/>
              <p:nvPr/>
            </p:nvSpPr>
            <p:spPr>
              <a:xfrm>
                <a:off x="1812300" y="932775"/>
                <a:ext cx="3200400" cy="484631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85" name="Shape 184"/>
              <p:cNvSpPr/>
              <p:nvPr/>
            </p:nvSpPr>
            <p:spPr>
              <a:xfrm>
                <a:off x="2615593" y="999965"/>
                <a:ext cx="1593815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>
                    <a:solidFill>
                      <a:srgbClr val="FFFFFF"/>
                    </a:solidFill>
                    <a:latin typeface="+mn-lt"/>
                  </a:rPr>
                  <a:t>Mobile </a:t>
                </a:r>
                <a:r>
                  <a:rPr sz="1500" b="1" dirty="0" smtClean="0">
                    <a:solidFill>
                      <a:srgbClr val="FFFFFF"/>
                    </a:solidFill>
                    <a:latin typeface="+mn-lt"/>
                  </a:rPr>
                  <a:t>App</a:t>
                </a: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 IDE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1812300" y="1463071"/>
              <a:ext cx="3200400" cy="484631"/>
              <a:chOff x="1812300" y="1454490"/>
              <a:chExt cx="3200400" cy="484631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1812300" y="1454490"/>
                <a:ext cx="3200400" cy="484631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83" name="Shape 185"/>
              <p:cNvSpPr/>
              <p:nvPr/>
            </p:nvSpPr>
            <p:spPr>
              <a:xfrm>
                <a:off x="2026341" y="1521679"/>
                <a:ext cx="2772318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 smtClean="0">
                    <a:solidFill>
                      <a:srgbClr val="FFFFFF"/>
                    </a:solidFill>
                    <a:latin typeface="+mn-lt"/>
                  </a:rPr>
                  <a:t>Mobile</a:t>
                </a:r>
                <a:r>
                  <a:rPr lang="en-US" sz="1500" b="1" dirty="0">
                    <a:solidFill>
                      <a:srgbClr val="FFFFFF"/>
                    </a:solidFill>
                    <a:latin typeface="+mn-lt"/>
                  </a:rPr>
                  <a:t> </a:t>
                </a:r>
                <a:r>
                  <a:rPr sz="1500" b="1" dirty="0" smtClean="0">
                    <a:solidFill>
                      <a:srgbClr val="FFFFFF"/>
                    </a:solidFill>
                    <a:latin typeface="+mn-lt"/>
                  </a:rPr>
                  <a:t>Development Framework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812300" y="3036513"/>
              <a:ext cx="1572768" cy="484631"/>
              <a:chOff x="1812300" y="3003606"/>
              <a:chExt cx="1572768" cy="484631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1812300" y="3003606"/>
                <a:ext cx="1572768" cy="484631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81" name="Shape 194"/>
              <p:cNvSpPr/>
              <p:nvPr/>
            </p:nvSpPr>
            <p:spPr>
              <a:xfrm>
                <a:off x="2156625" y="3070796"/>
                <a:ext cx="884118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sz="1500" b="1" dirty="0">
                    <a:solidFill>
                      <a:srgbClr val="FFFFFF"/>
                    </a:solidFill>
                    <a:latin typeface="+mn-lt"/>
                  </a:rPr>
                  <a:t>Systems</a:t>
                </a: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812300" y="2516433"/>
              <a:ext cx="3200400" cy="484631"/>
              <a:chOff x="1812300" y="2482109"/>
              <a:chExt cx="3200400" cy="484631"/>
            </a:xfrm>
          </p:grpSpPr>
          <p:sp>
            <p:nvSpPr>
              <p:cNvPr id="78" name="Rounded Rectangle 77"/>
              <p:cNvSpPr/>
              <p:nvPr/>
            </p:nvSpPr>
            <p:spPr>
              <a:xfrm>
                <a:off x="1812300" y="2482109"/>
                <a:ext cx="3200400" cy="484631"/>
              </a:xfrm>
              <a:prstGeom prst="roundRect">
                <a:avLst/>
              </a:prstGeom>
              <a:solidFill>
                <a:srgbClr val="37812D"/>
              </a:solidFill>
              <a:ln w="76200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79" name="Shape 185"/>
              <p:cNvSpPr/>
              <p:nvPr/>
            </p:nvSpPr>
            <p:spPr>
              <a:xfrm>
                <a:off x="2664241" y="2549298"/>
                <a:ext cx="1496518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API Management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812300" y="1992502"/>
              <a:ext cx="1572768" cy="484631"/>
              <a:chOff x="1812300" y="1966759"/>
              <a:chExt cx="1572768" cy="484631"/>
            </a:xfrm>
          </p:grpSpPr>
          <p:sp>
            <p:nvSpPr>
              <p:cNvPr id="76" name="Rounded Rectangle 75"/>
              <p:cNvSpPr/>
              <p:nvPr/>
            </p:nvSpPr>
            <p:spPr>
              <a:xfrm>
                <a:off x="1812300" y="1966759"/>
                <a:ext cx="1572768" cy="484631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77" name="Shape 185"/>
              <p:cNvSpPr/>
              <p:nvPr/>
            </p:nvSpPr>
            <p:spPr>
              <a:xfrm>
                <a:off x="2217924" y="2033948"/>
                <a:ext cx="761520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MBaaS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3439932" y="3036513"/>
              <a:ext cx="1572768" cy="484631"/>
              <a:chOff x="3439932" y="3003606"/>
              <a:chExt cx="1572768" cy="484631"/>
            </a:xfrm>
          </p:grpSpPr>
          <p:sp>
            <p:nvSpPr>
              <p:cNvPr id="74" name="Rounded Rectangle 73"/>
              <p:cNvSpPr/>
              <p:nvPr/>
            </p:nvSpPr>
            <p:spPr>
              <a:xfrm>
                <a:off x="3439932" y="3003606"/>
                <a:ext cx="1572768" cy="484631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75" name="Shape 185"/>
              <p:cNvSpPr/>
              <p:nvPr/>
            </p:nvSpPr>
            <p:spPr>
              <a:xfrm>
                <a:off x="3930625" y="3070795"/>
                <a:ext cx="591382" cy="3502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SaaS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303393" y="932774"/>
              <a:ext cx="685800" cy="1280160"/>
              <a:chOff x="303393" y="932774"/>
              <a:chExt cx="685800" cy="1280160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303393" y="932774"/>
                <a:ext cx="685800" cy="1280160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73" name="Shape 184"/>
              <p:cNvSpPr/>
              <p:nvPr/>
            </p:nvSpPr>
            <p:spPr>
              <a:xfrm rot="5400000">
                <a:off x="91719" y="1351520"/>
                <a:ext cx="1109148" cy="4426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Mobility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Management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036694" y="2240984"/>
              <a:ext cx="731520" cy="1280160"/>
              <a:chOff x="1337029" y="2240984"/>
              <a:chExt cx="731520" cy="1280160"/>
            </a:xfrm>
          </p:grpSpPr>
          <p:sp>
            <p:nvSpPr>
              <p:cNvPr id="70" name="Rounded Rectangle 69"/>
              <p:cNvSpPr/>
              <p:nvPr/>
            </p:nvSpPr>
            <p:spPr>
              <a:xfrm>
                <a:off x="1337029" y="2240984"/>
                <a:ext cx="731520" cy="1280160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71" name="Shape 184"/>
              <p:cNvSpPr/>
              <p:nvPr/>
            </p:nvSpPr>
            <p:spPr>
              <a:xfrm rot="5400000">
                <a:off x="1256028" y="2705939"/>
                <a:ext cx="893523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Security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03393" y="2235465"/>
              <a:ext cx="685800" cy="1280160"/>
              <a:chOff x="303393" y="2235465"/>
              <a:chExt cx="685800" cy="1280160"/>
            </a:xfrm>
          </p:grpSpPr>
          <p:sp>
            <p:nvSpPr>
              <p:cNvPr id="68" name="Rounded Rectangle 67"/>
              <p:cNvSpPr/>
              <p:nvPr/>
            </p:nvSpPr>
            <p:spPr>
              <a:xfrm>
                <a:off x="303393" y="2235465"/>
                <a:ext cx="685800" cy="1280160"/>
              </a:xfrm>
              <a:prstGeom prst="roundRect">
                <a:avLst/>
              </a:prstGeom>
              <a:solidFill>
                <a:srgbClr val="37812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69" name="Shape 184"/>
              <p:cNvSpPr/>
              <p:nvPr/>
            </p:nvSpPr>
            <p:spPr>
              <a:xfrm rot="5400000">
                <a:off x="64823" y="2700420"/>
                <a:ext cx="1162940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Enterprise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 Management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1036694" y="932774"/>
              <a:ext cx="731520" cy="1280160"/>
              <a:chOff x="1337029" y="729917"/>
              <a:chExt cx="731520" cy="1280160"/>
            </a:xfrm>
          </p:grpSpPr>
          <p:sp>
            <p:nvSpPr>
              <p:cNvPr id="66" name="Rounded Rectangle 65"/>
              <p:cNvSpPr/>
              <p:nvPr/>
            </p:nvSpPr>
            <p:spPr>
              <a:xfrm>
                <a:off x="1337029" y="729917"/>
                <a:ext cx="731520" cy="1280160"/>
              </a:xfrm>
              <a:prstGeom prst="roundRect">
                <a:avLst/>
              </a:prstGeom>
              <a:solidFill>
                <a:srgbClr val="1B507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algn="ctr">
                  <a:lnSpc>
                    <a:spcPct val="80000"/>
                  </a:lnSpc>
                </a:pPr>
                <a:endParaRPr lang="en-US" sz="1500" b="1"/>
              </a:p>
            </p:txBody>
          </p:sp>
          <p:sp>
            <p:nvSpPr>
              <p:cNvPr id="67" name="Shape 184"/>
              <p:cNvSpPr/>
              <p:nvPr/>
            </p:nvSpPr>
            <p:spPr>
              <a:xfrm rot="5400000">
                <a:off x="1297464" y="1194872"/>
                <a:ext cx="810650" cy="350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 anchorCtr="1">
                <a:noAutofit/>
              </a:bodyPr>
              <a:lstStyle/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Mobile</a:t>
                </a:r>
              </a:p>
              <a:p>
                <a:pPr lvl="0" algn="ctr">
                  <a:lnSpc>
                    <a:spcPct val="80000"/>
                  </a:lnSpc>
                  <a:defRPr sz="1800"/>
                </a:pPr>
                <a:r>
                  <a:rPr lang="en-US" sz="1500" b="1" dirty="0" smtClean="0">
                    <a:solidFill>
                      <a:srgbClr val="FFFFFF"/>
                    </a:solidFill>
                    <a:latin typeface="+mn-lt"/>
                  </a:rPr>
                  <a:t>Security</a:t>
                </a:r>
                <a:endParaRPr sz="1500" b="1" dirty="0">
                  <a:solidFill>
                    <a:srgbClr val="FFFFFF"/>
                  </a:solidFill>
                  <a:latin typeface="+mn-lt"/>
                </a:endParaRPr>
              </a:p>
            </p:txBody>
          </p: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959" y="654988"/>
            <a:ext cx="1523482" cy="7265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713" y="3498300"/>
            <a:ext cx="2837287" cy="879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324" y="1388671"/>
            <a:ext cx="2464707" cy="824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879" y="2125044"/>
            <a:ext cx="1541562" cy="128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0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64" y="905564"/>
            <a:ext cx="4064072" cy="423793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95325" y="303824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Gartner Magic Quadrant – APIs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656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 idx="4294967295"/>
          </p:nvPr>
        </p:nvSpPr>
        <p:spPr>
          <a:xfrm>
            <a:off x="1086248" y="110397"/>
            <a:ext cx="7285582" cy="1107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latin typeface="Segoe UI Light"/>
                <a:ea typeface="Segoe UI Light"/>
                <a:cs typeface="Segoe UI Light"/>
                <a:sym typeface="Segoe UI Light"/>
              </a:defRPr>
            </a:lvl1pPr>
          </a:lstStyle>
          <a:p>
            <a:pPr lvl="0">
              <a:defRPr sz="1800"/>
            </a:pPr>
            <a:r>
              <a:rPr lang="en-US" sz="3600" dirty="0" smtClean="0">
                <a:solidFill>
                  <a:srgbClr val="28384B"/>
                </a:solidFill>
              </a:rPr>
              <a:t>Opportunity</a:t>
            </a:r>
            <a:br>
              <a:rPr lang="en-US" sz="3600" dirty="0" smtClean="0">
                <a:solidFill>
                  <a:srgbClr val="28384B"/>
                </a:solidFill>
              </a:rPr>
            </a:br>
            <a:r>
              <a:rPr lang="en-US" sz="1400" dirty="0" smtClean="0">
                <a:solidFill>
                  <a:srgbClr val="28384B"/>
                </a:solidFill>
              </a:rPr>
              <a:t>Expansion of our Ecosystem</a:t>
            </a:r>
            <a:endParaRPr sz="1400" b="1" dirty="0">
              <a:solidFill>
                <a:srgbClr val="28384B"/>
              </a:solidFill>
            </a:endParaRPr>
          </a:p>
        </p:txBody>
      </p:sp>
      <p:pic>
        <p:nvPicPr>
          <p:cNvPr id="4" name="Picture 3" descr="shutterstock_18962093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5999" r="16551" b="3883"/>
          <a:stretch/>
        </p:blipFill>
        <p:spPr>
          <a:xfrm>
            <a:off x="1699405" y="2384301"/>
            <a:ext cx="632378" cy="10030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28485" y="2652637"/>
            <a:ext cx="5906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accent2"/>
                </a:solidFill>
                <a:latin typeface="Segoe UI"/>
                <a:cs typeface="Segoe UI"/>
              </a:rPr>
              <a:t>Apps </a:t>
            </a:r>
            <a:r>
              <a:rPr lang="en-US" sz="1100" dirty="0" smtClean="0">
                <a:solidFill>
                  <a:schemeClr val="accent2"/>
                </a:solidFill>
                <a:latin typeface="Segoe UI"/>
                <a:cs typeface="Segoe UI"/>
              </a:rPr>
              <a:t>360</a:t>
            </a:r>
            <a:endParaRPr lang="en-US" sz="1100" dirty="0">
              <a:solidFill>
                <a:schemeClr val="accent2"/>
              </a:solidFill>
              <a:latin typeface="Segoe UI"/>
              <a:cs typeface="Segoe UI"/>
            </a:endParaRPr>
          </a:p>
          <a:p>
            <a:pPr algn="ctr"/>
            <a:endParaRPr lang="en-US" dirty="0"/>
          </a:p>
        </p:txBody>
      </p:sp>
      <p:sp>
        <p:nvSpPr>
          <p:cNvPr id="6" name="Up Arrow 5"/>
          <p:cNvSpPr/>
          <p:nvPr/>
        </p:nvSpPr>
        <p:spPr>
          <a:xfrm rot="5400000">
            <a:off x="2339073" y="2823698"/>
            <a:ext cx="218132" cy="258025"/>
          </a:xfrm>
          <a:prstGeom prst="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1923804" y="2120199"/>
            <a:ext cx="218132" cy="258025"/>
          </a:xfrm>
          <a:prstGeom prst="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72797" y="2402064"/>
            <a:ext cx="1214692" cy="1133327"/>
            <a:chOff x="3421494" y="1510594"/>
            <a:chExt cx="2045391" cy="2779595"/>
          </a:xfrm>
          <a:noFill/>
        </p:grpSpPr>
        <p:sp>
          <p:nvSpPr>
            <p:cNvPr id="10" name="Rounded Rectangle 9"/>
            <p:cNvSpPr/>
            <p:nvPr/>
          </p:nvSpPr>
          <p:spPr>
            <a:xfrm flipH="1">
              <a:off x="3421494" y="1510594"/>
              <a:ext cx="2045391" cy="2779595"/>
            </a:xfrm>
            <a:prstGeom prst="roundRect">
              <a:avLst>
                <a:gd name="adj" fmla="val 10000"/>
              </a:avLst>
            </a:prstGeom>
            <a:grpFill/>
            <a:ln w="3175" cmpd="sng"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ounded Rectangle 4"/>
            <p:cNvSpPr/>
            <p:nvPr/>
          </p:nvSpPr>
          <p:spPr>
            <a:xfrm>
              <a:off x="3481401" y="1570501"/>
              <a:ext cx="1925577" cy="2659781"/>
            </a:xfrm>
            <a:prstGeom prst="rect">
              <a:avLst/>
            </a:prstGeom>
            <a:grpFill/>
            <a:ln w="317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u="sng" kern="1200" dirty="0" smtClean="0">
                  <a:solidFill>
                    <a:srgbClr val="000000"/>
                  </a:solidFill>
                </a:rPr>
                <a:t>Backend Systems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u="none" kern="1200" dirty="0" smtClean="0">
                  <a:solidFill>
                    <a:srgbClr val="12233D"/>
                  </a:solidFill>
                </a:rPr>
                <a:t>MBaaS , PaaS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u="none" kern="1200" dirty="0" smtClean="0">
                  <a:solidFill>
                    <a:srgbClr val="12233D"/>
                  </a:solidFill>
                </a:rPr>
                <a:t>Mobile Platforms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u="none" kern="1200" dirty="0" smtClean="0">
                  <a:solidFill>
                    <a:srgbClr val="12233D"/>
                  </a:solidFill>
                </a:rPr>
                <a:t>Security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u="none" kern="1200" dirty="0" smtClean="0">
                  <a:solidFill>
                    <a:srgbClr val="12233D"/>
                  </a:solidFill>
                </a:rPr>
                <a:t>API Management Systems</a:t>
              </a:r>
              <a:endParaRPr lang="en-US" sz="1000" u="none" kern="1200" dirty="0">
                <a:solidFill>
                  <a:srgbClr val="12233D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58511" y="2378224"/>
            <a:ext cx="1065170" cy="1111969"/>
            <a:chOff x="6742650" y="1829669"/>
            <a:chExt cx="1829864" cy="2499796"/>
          </a:xfrm>
          <a:noFill/>
        </p:grpSpPr>
        <p:sp>
          <p:nvSpPr>
            <p:cNvPr id="13" name="Rounded Rectangle 12"/>
            <p:cNvSpPr/>
            <p:nvPr/>
          </p:nvSpPr>
          <p:spPr>
            <a:xfrm>
              <a:off x="6742650" y="1829669"/>
              <a:ext cx="1829864" cy="2499796"/>
            </a:xfrm>
            <a:prstGeom prst="roundRect">
              <a:avLst>
                <a:gd name="adj" fmla="val 10000"/>
              </a:avLst>
            </a:prstGeom>
            <a:grpFill/>
            <a:ln w="3175" cmpd="sng"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ounded Rectangle 4"/>
            <p:cNvSpPr/>
            <p:nvPr/>
          </p:nvSpPr>
          <p:spPr>
            <a:xfrm>
              <a:off x="6796245" y="1883264"/>
              <a:ext cx="1722674" cy="2392606"/>
            </a:xfrm>
            <a:prstGeom prst="rect">
              <a:avLst/>
            </a:prstGeom>
            <a:grpFill/>
            <a:ln w="317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u="sng" kern="1200" dirty="0" smtClean="0">
                  <a:solidFill>
                    <a:schemeClr val="tx1"/>
                  </a:solidFill>
                </a:rPr>
                <a:t>Frontend Tools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u="none" kern="1200" dirty="0" smtClean="0">
                  <a:solidFill>
                    <a:srgbClr val="12233D"/>
                  </a:solidFill>
                </a:rPr>
                <a:t>UI Toolkits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u="none" kern="1200" dirty="0" smtClean="0">
                  <a:solidFill>
                    <a:srgbClr val="12233D"/>
                  </a:solidFill>
                </a:rPr>
                <a:t>Gaming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u="none" kern="1200" dirty="0" smtClean="0">
                  <a:solidFill>
                    <a:srgbClr val="12233D"/>
                  </a:solidFill>
                </a:rPr>
                <a:t>Readers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u="none" kern="1200" dirty="0" smtClean="0">
                  <a:solidFill>
                    <a:srgbClr val="12233D"/>
                  </a:solidFill>
                </a:rPr>
                <a:t>Device-specific integrations</a:t>
              </a:r>
              <a:endParaRPr lang="en-US" sz="1000" u="none" kern="1200" dirty="0">
                <a:solidFill>
                  <a:srgbClr val="12233D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347526" y="3692159"/>
            <a:ext cx="1467861" cy="1313117"/>
            <a:chOff x="5496622" y="4256123"/>
            <a:chExt cx="1969653" cy="2529305"/>
          </a:xfrm>
          <a:noFill/>
        </p:grpSpPr>
        <p:sp>
          <p:nvSpPr>
            <p:cNvPr id="16" name="Rounded Rectangle 15"/>
            <p:cNvSpPr/>
            <p:nvPr/>
          </p:nvSpPr>
          <p:spPr>
            <a:xfrm>
              <a:off x="5496622" y="4256123"/>
              <a:ext cx="1969653" cy="2529305"/>
            </a:xfrm>
            <a:prstGeom prst="roundRect">
              <a:avLst>
                <a:gd name="adj" fmla="val 10000"/>
              </a:avLst>
            </a:prstGeom>
            <a:grpFill/>
            <a:ln w="3175" cmpd="sng"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ounded Rectangle 4"/>
            <p:cNvSpPr/>
            <p:nvPr/>
          </p:nvSpPr>
          <p:spPr>
            <a:xfrm>
              <a:off x="5512680" y="4256123"/>
              <a:ext cx="1854275" cy="2413927"/>
            </a:xfrm>
            <a:prstGeom prst="rect">
              <a:avLst/>
            </a:prstGeom>
            <a:grpFill/>
            <a:ln w="317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u="sng" kern="1200" dirty="0" smtClean="0">
                  <a:solidFill>
                    <a:schemeClr val="tx1"/>
                  </a:solidFill>
                </a:rPr>
                <a:t>Advanced APIs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solidFill>
                    <a:schemeClr val="bg1"/>
                  </a:solidFill>
                </a:rPr>
                <a:t>Notifications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solidFill>
                    <a:schemeClr val="bg1"/>
                  </a:solidFill>
                </a:rPr>
                <a:t>Communication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solidFill>
                    <a:schemeClr val="bg1"/>
                  </a:solidFill>
                </a:rPr>
                <a:t>Mapping, Payments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solidFill>
                    <a:schemeClr val="bg1"/>
                  </a:solidFill>
                </a:rPr>
                <a:t>Encryption, Authentication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solidFill>
                    <a:schemeClr val="bg1"/>
                  </a:solidFill>
                </a:rPr>
                <a:t>Sync, Social</a:t>
              </a:r>
              <a:r>
                <a:rPr lang="en-US" sz="1000" dirty="0" smtClean="0">
                  <a:solidFill>
                    <a:schemeClr val="bg1"/>
                  </a:solidFill>
                </a:rPr>
                <a:t>, </a:t>
              </a:r>
              <a:r>
                <a:rPr lang="en-US" sz="1000" kern="1200" dirty="0" smtClean="0">
                  <a:solidFill>
                    <a:schemeClr val="bg1"/>
                  </a:solidFill>
                </a:rPr>
                <a:t>Ads</a:t>
              </a:r>
              <a:endParaRPr lang="en-US" sz="10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94277" y="927814"/>
            <a:ext cx="1756635" cy="1242400"/>
            <a:chOff x="4173660" y="-69976"/>
            <a:chExt cx="2984965" cy="1485123"/>
          </a:xfrm>
          <a:noFill/>
        </p:grpSpPr>
        <p:sp>
          <p:nvSpPr>
            <p:cNvPr id="19" name="Rounded Rectangle 18"/>
            <p:cNvSpPr/>
            <p:nvPr/>
          </p:nvSpPr>
          <p:spPr>
            <a:xfrm>
              <a:off x="4173660" y="-69976"/>
              <a:ext cx="2984965" cy="1485123"/>
            </a:xfrm>
            <a:prstGeom prst="roundRect">
              <a:avLst>
                <a:gd name="adj" fmla="val 10000"/>
              </a:avLst>
            </a:prstGeom>
            <a:grpFill/>
            <a:ln w="3175" cmpd="sng">
              <a:noFill/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ounded Rectangle 4"/>
            <p:cNvSpPr/>
            <p:nvPr/>
          </p:nvSpPr>
          <p:spPr>
            <a:xfrm>
              <a:off x="4216031" y="45699"/>
              <a:ext cx="2900221" cy="1358623"/>
            </a:xfrm>
            <a:prstGeom prst="rect">
              <a:avLst/>
            </a:prstGeom>
            <a:grpFill/>
            <a:ln w="3175" cmpd="sng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b="1" u="sng" kern="1200" dirty="0" smtClean="0">
                  <a:solidFill>
                    <a:schemeClr val="tx1"/>
                  </a:solidFill>
                </a:rPr>
                <a:t>Overlay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solidFill>
                    <a:srgbClr val="12233D"/>
                  </a:solidFill>
                </a:rPr>
                <a:t>Continuous Integration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solidFill>
                    <a:srgbClr val="12233D"/>
                  </a:solidFill>
                </a:rPr>
                <a:t>Design Tools, A/B Testing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solidFill>
                    <a:srgbClr val="12233D"/>
                  </a:solidFill>
                </a:rPr>
                <a:t>User Analytics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000" kern="1200" dirty="0" smtClean="0">
                  <a:solidFill>
                    <a:srgbClr val="12233D"/>
                  </a:solidFill>
                </a:rPr>
                <a:t>Advanced Industry-specific</a:t>
              </a:r>
              <a:endParaRPr lang="en-US" sz="1000" kern="1200" dirty="0">
                <a:solidFill>
                  <a:srgbClr val="12233D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369456" y="1491394"/>
            <a:ext cx="4002374" cy="1723549"/>
          </a:xfrm>
          <a:prstGeom prst="rect">
            <a:avLst/>
          </a:prstGeom>
          <a:noFill/>
          <a:ln w="63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Value</a:t>
            </a:r>
          </a:p>
          <a:p>
            <a:pPr marL="171450" indent="-171450">
              <a:buFont typeface="Arial"/>
              <a:buChar char="•"/>
            </a:pPr>
            <a:r>
              <a:rPr lang="en-US" sz="1100" b="1" i="1" dirty="0" smtClean="0">
                <a:sym typeface="Wingdings"/>
              </a:rPr>
              <a:t>Fulfilling the brand promise</a:t>
            </a:r>
            <a:r>
              <a:rPr lang="en-US" sz="1100" dirty="0" smtClean="0">
                <a:sym typeface="Wingdings"/>
              </a:rPr>
              <a:t>– “anything you can do in Objective-C, Java, or Swift, you can do with Xamarin”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ym typeface="Wingdings"/>
              </a:rPr>
              <a:t>Proactively meeting the needs of our enterprise customers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ym typeface="Wingdings"/>
              </a:rPr>
              <a:t>Strategic alliances &amp; enhanced market perception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ym typeface="Wingdings"/>
              </a:rPr>
              <a:t>Increased customer-confidence accelerating sales potential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ym typeface="Wingdings"/>
              </a:rPr>
              <a:t>Expands Xamarin’s footprint across wider developer communities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ym typeface="Wingdings"/>
              </a:rPr>
              <a:t>Encourages adoption of Xamarin University, XTC, Insights</a:t>
            </a:r>
          </a:p>
        </p:txBody>
      </p:sp>
      <p:sp>
        <p:nvSpPr>
          <p:cNvPr id="22" name="Up Arrow 21"/>
          <p:cNvSpPr/>
          <p:nvPr/>
        </p:nvSpPr>
        <p:spPr>
          <a:xfrm rot="16200000">
            <a:off x="1490407" y="2823697"/>
            <a:ext cx="218132" cy="258025"/>
          </a:xfrm>
          <a:prstGeom prst="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369456" y="3301338"/>
            <a:ext cx="4002374" cy="877163"/>
          </a:xfrm>
          <a:prstGeom prst="rect">
            <a:avLst/>
          </a:prstGeom>
          <a:noFill/>
          <a:ln w="6350" cmpd="sng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Core Considerations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ym typeface="Wingdings"/>
              </a:rPr>
              <a:t>Why not open source all 3</a:t>
            </a:r>
            <a:r>
              <a:rPr lang="en-US" sz="1100" baseline="30000" dirty="0" smtClean="0">
                <a:sym typeface="Wingdings"/>
              </a:rPr>
              <a:t>rd</a:t>
            </a:r>
            <a:r>
              <a:rPr lang="en-US" sz="1100" dirty="0" smtClean="0">
                <a:sym typeface="Wingdings"/>
              </a:rPr>
              <a:t> party integrations?</a:t>
            </a:r>
          </a:p>
          <a:p>
            <a:pPr marL="171450" indent="-171450">
              <a:buFont typeface="Arial"/>
              <a:buChar char="•"/>
            </a:pPr>
            <a:r>
              <a:rPr lang="en-US" sz="1100" dirty="0" smtClean="0">
                <a:sym typeface="Wingdings"/>
              </a:rPr>
              <a:t>Which integrations areas have optimal impact to the Xamarin community?</a:t>
            </a:r>
          </a:p>
        </p:txBody>
      </p:sp>
      <p:sp>
        <p:nvSpPr>
          <p:cNvPr id="30" name="Up Arrow 29"/>
          <p:cNvSpPr/>
          <p:nvPr/>
        </p:nvSpPr>
        <p:spPr>
          <a:xfrm rot="10800000">
            <a:off x="1923804" y="3381034"/>
            <a:ext cx="218132" cy="258025"/>
          </a:xfrm>
          <a:prstGeom prst="upArrow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5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95325" y="346075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Business Development Goals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5" name="Content Placeholder 30"/>
          <p:cNvSpPr txBox="1">
            <a:spLocks/>
          </p:cNvSpPr>
          <p:nvPr/>
        </p:nvSpPr>
        <p:spPr>
          <a:xfrm>
            <a:off x="1295764" y="2200278"/>
            <a:ext cx="6552472" cy="22344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3200" kern="1200">
                <a:solidFill>
                  <a:srgbClr val="7F7F7F"/>
                </a:solidFill>
                <a:latin typeface="Segoe UI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2800" kern="1200">
                <a:solidFill>
                  <a:srgbClr val="7F7F7F"/>
                </a:solidFill>
                <a:latin typeface="Segoe UI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2400" kern="1200">
                <a:solidFill>
                  <a:srgbClr val="7F7F7F"/>
                </a:solidFill>
                <a:latin typeface="Segoe UI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2000" kern="1200">
                <a:solidFill>
                  <a:srgbClr val="7F7F7F"/>
                </a:solidFill>
                <a:latin typeface="Segoe UI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2000" kern="1200">
                <a:solidFill>
                  <a:srgbClr val="7F7F7F"/>
                </a:solidFill>
                <a:latin typeface="Segoe UI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1775">
              <a:buSzPct val="80000"/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Negotiate &amp; manage strategic relationships</a:t>
            </a:r>
          </a:p>
          <a:p>
            <a:pPr marL="233363" indent="-231775">
              <a:buSzPct val="80000"/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Grow component store supply &amp; demand</a:t>
            </a:r>
          </a:p>
          <a:p>
            <a:pPr marL="233363" indent="-231775">
              <a:buSzPct val="80000"/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Identify &amp; create new revenue streams</a:t>
            </a:r>
          </a:p>
          <a:p>
            <a:pPr marL="233363" indent="-231775">
              <a:buSzPct val="80000"/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Drive distribution of Xamarin products</a:t>
            </a:r>
          </a:p>
          <a:p>
            <a:pPr marL="233363" indent="-231775">
              <a:buSzPct val="80000"/>
              <a:buFont typeface="Arial"/>
              <a:buChar char="•"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Evaluate corporate development opportunities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1123580"/>
            <a:ext cx="9147175" cy="810724"/>
          </a:xfrm>
          <a:prstGeom prst="rect">
            <a:avLst/>
          </a:prstGeom>
          <a:solidFill>
            <a:srgbClr val="1246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628650" algn="ctr">
              <a:defRPr/>
            </a:pPr>
            <a:endParaRPr lang="en-US" sz="3200" dirty="0"/>
          </a:p>
        </p:txBody>
      </p:sp>
      <p:sp>
        <p:nvSpPr>
          <p:cNvPr id="19" name="Content Placeholder 30"/>
          <p:cNvSpPr txBox="1">
            <a:spLocks/>
          </p:cNvSpPr>
          <p:nvPr/>
        </p:nvSpPr>
        <p:spPr bwMode="auto">
          <a:xfrm>
            <a:off x="127000" y="1217975"/>
            <a:ext cx="8940800" cy="615553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>
            <a:lvl1pPr marL="342900" indent="-342900" algn="l" defTabSz="457200" rtl="0" eaLnBrk="1" latinLnBrk="0" hangingPunct="1">
              <a:spcBef>
                <a:spcPct val="0"/>
              </a:spcBef>
              <a:buFont typeface="Arial"/>
              <a:buNone/>
              <a:defRPr lang="en-US" sz="1800" b="0" i="0" kern="1200" dirty="0" smtClean="0">
                <a:solidFill>
                  <a:srgbClr val="042A63"/>
                </a:solidFill>
                <a:latin typeface="Ubuntu"/>
                <a:ea typeface="+mj-ea"/>
                <a:cs typeface="Ubuntu"/>
              </a:defRPr>
            </a:lvl1pPr>
            <a:lvl2pPr marL="742950" indent="-285750" algn="l" defTabSz="457200" rtl="0" eaLnBrk="1" latinLnBrk="0" hangingPunct="1">
              <a:spcBef>
                <a:spcPct val="0"/>
              </a:spcBef>
              <a:buFont typeface="Arial"/>
              <a:buNone/>
              <a:defRPr lang="en-US" sz="1800" b="0" i="0" kern="1200" dirty="0" smtClean="0">
                <a:solidFill>
                  <a:srgbClr val="042A63"/>
                </a:solidFill>
                <a:latin typeface="Ubuntu"/>
                <a:ea typeface="+mj-ea"/>
                <a:cs typeface="Ubuntu"/>
              </a:defRPr>
            </a:lvl2pPr>
            <a:lvl3pPr marL="1143000" indent="-228600" algn="l" defTabSz="457200" rtl="0" eaLnBrk="1" latinLnBrk="0" hangingPunct="1">
              <a:spcBef>
                <a:spcPct val="0"/>
              </a:spcBef>
              <a:buFont typeface="Arial"/>
              <a:buNone/>
              <a:defRPr lang="en-US" sz="1800" b="0" i="0" kern="1200" dirty="0" smtClean="0">
                <a:solidFill>
                  <a:srgbClr val="042A63"/>
                </a:solidFill>
                <a:latin typeface="Ubuntu"/>
                <a:ea typeface="+mj-ea"/>
                <a:cs typeface="Ubuntu"/>
              </a:defRPr>
            </a:lvl3pPr>
            <a:lvl4pPr marL="1600200" indent="-228600" algn="l" defTabSz="457200" rtl="0" eaLnBrk="1" latinLnBrk="0" hangingPunct="1">
              <a:spcBef>
                <a:spcPct val="0"/>
              </a:spcBef>
              <a:buFont typeface="Arial"/>
              <a:buNone/>
              <a:defRPr lang="en-US" sz="1800" b="0" i="0" kern="1200" dirty="0" smtClean="0">
                <a:solidFill>
                  <a:srgbClr val="042A63"/>
                </a:solidFill>
                <a:latin typeface="Ubuntu"/>
                <a:ea typeface="+mj-ea"/>
                <a:cs typeface="Ubuntu"/>
              </a:defRPr>
            </a:lvl4pPr>
            <a:lvl5pPr marL="2057400" indent="-228600" algn="l" defTabSz="457200" rtl="0" eaLnBrk="1" latinLnBrk="0" hangingPunct="1">
              <a:spcBef>
                <a:spcPct val="0"/>
              </a:spcBef>
              <a:buFont typeface="Arial"/>
              <a:buNone/>
              <a:defRPr lang="en-US" sz="1800" b="0" i="0" kern="1200" dirty="0" smtClean="0">
                <a:solidFill>
                  <a:srgbClr val="042A63"/>
                </a:solidFill>
                <a:latin typeface="Ubuntu"/>
                <a:ea typeface="+mj-ea"/>
                <a:cs typeface="Ubuntu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defRPr/>
            </a:pPr>
            <a:r>
              <a:rPr lang="en-US" sz="3400" b="1" dirty="0" smtClean="0">
                <a:solidFill>
                  <a:schemeClr val="bg1"/>
                </a:solidFill>
                <a:latin typeface="+mn-lt"/>
              </a:rPr>
              <a:t>Leverage tech partnerships for strategic growth</a:t>
            </a:r>
            <a:endParaRPr sz="3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294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drak blue bg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241300"/>
            <a:ext cx="9271000" cy="552450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5">
            <a:alphaModFix amt="18000"/>
          </a:blip>
          <a:stretch>
            <a:fillRect/>
          </a:stretch>
        </p:blipFill>
        <p:spPr>
          <a:xfrm>
            <a:off x="-926290" y="-3167036"/>
            <a:ext cx="11328673" cy="512118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918200" y="1913505"/>
            <a:ext cx="2851150" cy="774269"/>
          </a:xfrm>
          <a:prstGeom prst="rect">
            <a:avLst/>
          </a:prstGeom>
        </p:spPr>
        <p:txBody>
          <a:bodyPr vert="horz" lIns="91440" tIns="45720" rIns="91440" bIns="45720" numCol="1" spcCol="0" rtlCol="0">
            <a:noAutofit/>
          </a:bodyPr>
          <a:lstStyle>
            <a:lvl1pPr marL="342900" indent="-3429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buSzPct val="138000"/>
              <a:buFontTx/>
              <a:buBlip>
                <a:blip r:embed="rId6"/>
              </a:buBlip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rgbClr val="6C6C6C"/>
                </a:solidFill>
                <a:latin typeface="Helvetica Light"/>
                <a:ea typeface="+mn-ea"/>
                <a:cs typeface="Helvetica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50000"/>
              <a:buNone/>
            </a:pPr>
            <a:endParaRPr lang="en-US" sz="1800" dirty="0">
              <a:solidFill>
                <a:srgbClr val="123458"/>
              </a:solidFill>
              <a:latin typeface="Arial"/>
              <a:cs typeface="Arial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765269" y="629920"/>
            <a:ext cx="7483475" cy="5761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rgbClr val="3C90D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sz="3600" dirty="0" smtClean="0">
                <a:solidFill>
                  <a:srgbClr val="FFFFFF"/>
                </a:solidFill>
                <a:latin typeface="Arial"/>
                <a:cs typeface="Arial"/>
              </a:rPr>
              <a:t>Xamarin’s Enterprise Partnerships</a:t>
            </a:r>
            <a:endParaRPr lang="en-US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-101600" y="1943985"/>
            <a:ext cx="9271000" cy="0"/>
          </a:xfrm>
          <a:prstGeom prst="line">
            <a:avLst/>
          </a:prstGeom>
          <a:ln w="28575" cmpd="sng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511142" y="2596810"/>
            <a:ext cx="8161617" cy="868266"/>
            <a:chOff x="511142" y="1839910"/>
            <a:chExt cx="7818957" cy="831812"/>
          </a:xfrm>
        </p:grpSpPr>
        <p:pic>
          <p:nvPicPr>
            <p:cNvPr id="24" name="Picture 23" descr="IBM_logo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8755" y="1960342"/>
              <a:ext cx="1461813" cy="59094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579" y="1960342"/>
              <a:ext cx="1189667" cy="590946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698" y="1839910"/>
              <a:ext cx="1178401" cy="83181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142" y="1936875"/>
              <a:ext cx="2861882" cy="614414"/>
            </a:xfrm>
            <a:prstGeom prst="rect">
              <a:avLst/>
            </a:prstGeom>
          </p:spPr>
        </p:pic>
      </p:grpSp>
      <p:sp>
        <p:nvSpPr>
          <p:cNvPr id="30" name="Title 1"/>
          <p:cNvSpPr txBox="1">
            <a:spLocks/>
          </p:cNvSpPr>
          <p:nvPr/>
        </p:nvSpPr>
        <p:spPr>
          <a:xfrm>
            <a:off x="471242" y="3495466"/>
            <a:ext cx="8201517" cy="10265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rgbClr val="3C90D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US" sz="2200" dirty="0" smtClean="0">
                <a:solidFill>
                  <a:srgbClr val="FFFFFF"/>
                </a:solidFill>
                <a:latin typeface="Arial"/>
                <a:cs typeface="Arial"/>
              </a:rPr>
              <a:t>experiences your </a:t>
            </a:r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users </a:t>
            </a:r>
            <a:r>
              <a:rPr lang="en-US" sz="2200" dirty="0" smtClean="0">
                <a:solidFill>
                  <a:srgbClr val="FFFFFF"/>
                </a:solidFill>
                <a:latin typeface="Arial"/>
                <a:cs typeface="Arial"/>
              </a:rPr>
              <a:t>expect.</a:t>
            </a:r>
          </a:p>
          <a:p>
            <a:pPr algn="ctr"/>
            <a:r>
              <a:rPr lang="en-US" sz="2200" dirty="0" smtClean="0">
                <a:solidFill>
                  <a:srgbClr val="FFFFFF"/>
                </a:solidFill>
                <a:latin typeface="Arial"/>
                <a:cs typeface="Arial"/>
              </a:rPr>
              <a:t>The security and </a:t>
            </a:r>
            <a:r>
              <a:rPr lang="en-US" sz="2200" dirty="0">
                <a:solidFill>
                  <a:srgbClr val="FFFFFF"/>
                </a:solidFill>
                <a:latin typeface="Arial"/>
                <a:cs typeface="Arial"/>
              </a:rPr>
              <a:t>connections your organization requires.</a:t>
            </a:r>
          </a:p>
        </p:txBody>
      </p:sp>
    </p:spTree>
    <p:extLst>
      <p:ext uri="{BB962C8B-B14F-4D97-AF65-F5344CB8AC3E}">
        <p14:creationId xmlns:p14="http://schemas.microsoft.com/office/powerpoint/2010/main" val="28728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Xamarin_and_Oracle_MCS_-_Xamari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4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7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WS___Mobile_SDK_–_Mobile_App_Development_Tool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7218" y="0"/>
            <a:ext cx="97512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5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1182592" y="1675595"/>
            <a:ext cx="7643908" cy="1494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8125" indent="-238125">
              <a:buSzPct val="110000"/>
            </a:pPr>
            <a:r>
              <a:rPr lang="en-US" sz="2400" dirty="0" smtClean="0">
                <a:solidFill>
                  <a:srgbClr val="4C8AD5"/>
                </a:solidFill>
              </a:rPr>
              <a:t>Wikipedia: </a:t>
            </a:r>
            <a:r>
              <a:rPr lang="en-US" sz="2400" smtClean="0">
                <a:solidFill>
                  <a:srgbClr val="4C8AD5"/>
                </a:solidFill>
              </a:rPr>
              <a:t>Mobile Enterprise MDM</a:t>
            </a:r>
            <a:r>
              <a:rPr lang="en-US" sz="2400" dirty="0" smtClean="0">
                <a:solidFill>
                  <a:srgbClr val="4C8AD5"/>
                </a:solidFill>
              </a:rPr>
              <a:t>, MAM, MBaaS</a:t>
            </a:r>
          </a:p>
          <a:p>
            <a:pPr marL="238125" indent="-238125">
              <a:buSzPct val="110000"/>
            </a:pPr>
            <a:r>
              <a:rPr lang="en-US" sz="2400" dirty="0" smtClean="0">
                <a:solidFill>
                  <a:srgbClr val="4C8AD5"/>
                </a:solidFill>
              </a:rPr>
              <a:t>ComputerWorld: </a:t>
            </a:r>
            <a:r>
              <a:rPr lang="en-US" sz="2400" dirty="0" smtClean="0">
                <a:solidFill>
                  <a:srgbClr val="4C8AD5"/>
                </a:solidFill>
                <a:hlinkClick r:id="rId2"/>
              </a:rPr>
              <a:t>MDM </a:t>
            </a:r>
            <a:r>
              <a:rPr lang="en-US" sz="2400" dirty="0">
                <a:solidFill>
                  <a:srgbClr val="4C8AD5"/>
                </a:solidFill>
                <a:hlinkClick r:id="rId2"/>
              </a:rPr>
              <a:t>features and functions </a:t>
            </a:r>
            <a:r>
              <a:rPr lang="en-US" sz="2400" dirty="0" smtClean="0">
                <a:solidFill>
                  <a:srgbClr val="4C8AD5"/>
                </a:solidFill>
                <a:hlinkClick r:id="rId2"/>
              </a:rPr>
              <a:t>compared</a:t>
            </a:r>
            <a:endParaRPr lang="en-US" sz="2400" dirty="0" smtClean="0">
              <a:solidFill>
                <a:srgbClr val="4C8AD5"/>
              </a:solidFill>
            </a:endParaRPr>
          </a:p>
          <a:p>
            <a:pPr marL="238125" indent="-238125">
              <a:buSzPct val="110000"/>
            </a:pPr>
            <a:r>
              <a:rPr lang="en-US" sz="2400" dirty="0" smtClean="0">
                <a:solidFill>
                  <a:srgbClr val="4C8AD5"/>
                </a:solidFill>
              </a:rPr>
              <a:t>Gartner Magic Quadrants (for EMM, MADP)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0075" y="231775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Resources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70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1966148" y="1675595"/>
            <a:ext cx="5399852" cy="149470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SzPct val="110000"/>
              <a:buNone/>
            </a:pPr>
            <a:r>
              <a:rPr lang="en-US" sz="9600" dirty="0" smtClean="0">
                <a:solidFill>
                  <a:srgbClr val="4C8AD5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28411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/>
          <p:cNvSpPr/>
          <p:nvPr/>
        </p:nvSpPr>
        <p:spPr>
          <a:xfrm>
            <a:off x="0" y="195362"/>
            <a:ext cx="9144000" cy="4948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847" y="1095195"/>
            <a:ext cx="1098158" cy="253964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 rotWithShape="1">
          <a:blip r:embed="rId4"/>
          <a:srcRect t="14708" b="22722"/>
          <a:stretch/>
        </p:blipFill>
        <p:spPr>
          <a:xfrm>
            <a:off x="1500048" y="767863"/>
            <a:ext cx="1632064" cy="276573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491" y="1148925"/>
            <a:ext cx="880003" cy="378029"/>
          </a:xfrm>
          <a:prstGeom prst="rect">
            <a:avLst/>
          </a:prstGeom>
        </p:spPr>
      </p:pic>
      <p:pic>
        <p:nvPicPr>
          <p:cNvPr id="22544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7" b="9525"/>
          <a:stretch>
            <a:fillRect/>
          </a:stretch>
        </p:blipFill>
        <p:spPr bwMode="auto">
          <a:xfrm>
            <a:off x="6062580" y="3933056"/>
            <a:ext cx="1135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87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436" y="4301390"/>
            <a:ext cx="96361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94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723" y="1804997"/>
            <a:ext cx="15430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2" descr="Screen Shot 2014-04-01 at 6.57.56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299" y="1343288"/>
            <a:ext cx="1072072" cy="40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7" name="Picture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4" b="21606"/>
          <a:stretch>
            <a:fillRect/>
          </a:stretch>
        </p:blipFill>
        <p:spPr bwMode="auto">
          <a:xfrm>
            <a:off x="1077865" y="4148392"/>
            <a:ext cx="944160" cy="232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02" name="Picture 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1" y="2453515"/>
            <a:ext cx="1054101" cy="32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" name="Picture 19" descr="aviva_logo_-_Google_Search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549" y="1034425"/>
            <a:ext cx="1028699" cy="29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1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"/>
          <a:stretch>
            <a:fillRect/>
          </a:stretch>
        </p:blipFill>
        <p:spPr bwMode="auto">
          <a:xfrm>
            <a:off x="5360988" y="3489325"/>
            <a:ext cx="10795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5" descr="cegedim-logo.jp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4" b="17954"/>
          <a:stretch/>
        </p:blipFill>
        <p:spPr bwMode="auto">
          <a:xfrm>
            <a:off x="4287286" y="766886"/>
            <a:ext cx="1139442" cy="327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0" name="Picture 3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3" b="25965"/>
          <a:stretch/>
        </p:blipFill>
        <p:spPr bwMode="auto">
          <a:xfrm>
            <a:off x="220005" y="2189467"/>
            <a:ext cx="556595" cy="22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Rectangle 109"/>
          <p:cNvSpPr/>
          <p:nvPr/>
        </p:nvSpPr>
        <p:spPr>
          <a:xfrm>
            <a:off x="7539038" y="4406900"/>
            <a:ext cx="1604962" cy="6556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2532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27" b="38223"/>
          <a:stretch>
            <a:fillRect/>
          </a:stretch>
        </p:blipFill>
        <p:spPr bwMode="auto">
          <a:xfrm>
            <a:off x="3059864" y="4871025"/>
            <a:ext cx="1124369" cy="25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8" y="3332553"/>
            <a:ext cx="525462" cy="54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t="20607" r="7181" b="25899"/>
          <a:stretch>
            <a:fillRect/>
          </a:stretch>
        </p:blipFill>
        <p:spPr bwMode="auto">
          <a:xfrm>
            <a:off x="5026354" y="2995412"/>
            <a:ext cx="8318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2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15" y="3361033"/>
            <a:ext cx="795337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7" name="Picture 2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46" y="3405188"/>
            <a:ext cx="11557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2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75"/>
          <a:stretch>
            <a:fillRect/>
          </a:stretch>
        </p:blipFill>
        <p:spPr bwMode="auto">
          <a:xfrm>
            <a:off x="3047180" y="2868613"/>
            <a:ext cx="7524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0" name="Picture 4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684" y="3825740"/>
            <a:ext cx="79533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5" name="Picture 5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514" y="3785857"/>
            <a:ext cx="1417390" cy="28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6" name="Picture 6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20" b="27328"/>
          <a:stretch>
            <a:fillRect/>
          </a:stretch>
        </p:blipFill>
        <p:spPr bwMode="auto">
          <a:xfrm>
            <a:off x="5908958" y="4639784"/>
            <a:ext cx="955219" cy="259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7" name="Picture 6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3" r="3859" b="39539"/>
          <a:stretch>
            <a:fillRect/>
          </a:stretch>
        </p:blipFill>
        <p:spPr bwMode="auto">
          <a:xfrm>
            <a:off x="6426200" y="3651640"/>
            <a:ext cx="95091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8" name="Picture 6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" t="24213" r="3226" b="28697"/>
          <a:stretch>
            <a:fillRect/>
          </a:stretch>
        </p:blipFill>
        <p:spPr bwMode="auto">
          <a:xfrm>
            <a:off x="63499" y="4887748"/>
            <a:ext cx="961726" cy="24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9" name="Picture 1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509" y="2358424"/>
            <a:ext cx="5143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0" name="Picture 1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769" y="2529437"/>
            <a:ext cx="6175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1" name="Picture 2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68" y="2911004"/>
            <a:ext cx="901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2" name="Picture 3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404" y="3094038"/>
            <a:ext cx="4587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3" name="Picture 4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6" r="2957"/>
          <a:stretch>
            <a:fillRect/>
          </a:stretch>
        </p:blipFill>
        <p:spPr bwMode="auto">
          <a:xfrm>
            <a:off x="63499" y="2843419"/>
            <a:ext cx="1619251" cy="34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4" name="Picture 5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96" y="2755360"/>
            <a:ext cx="1095080" cy="25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5" name="Picture 6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661" y="3357026"/>
            <a:ext cx="6016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6" name="Picture 6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550" y="3659578"/>
            <a:ext cx="944563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8" name="Picture 6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5" y="3466575"/>
            <a:ext cx="1115670" cy="212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59" name="Picture 1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05" y="2474637"/>
            <a:ext cx="775670" cy="20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0" name="Picture 22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17" y="1343403"/>
            <a:ext cx="7381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1" name="Picture 26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072" y="2796825"/>
            <a:ext cx="9572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2" name="Picture 50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108" y="1972011"/>
            <a:ext cx="11398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3" name="Picture 52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00" y="1257300"/>
            <a:ext cx="530225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4" name="Picture 54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88" y="4060551"/>
            <a:ext cx="586936" cy="35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5" name="Picture 69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388" y="3279239"/>
            <a:ext cx="86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6" name="Picture 70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6"/>
          <a:stretch>
            <a:fillRect/>
          </a:stretch>
        </p:blipFill>
        <p:spPr bwMode="auto">
          <a:xfrm>
            <a:off x="7844788" y="4833699"/>
            <a:ext cx="122555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7" name="Picture 71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5" b="34357"/>
          <a:stretch>
            <a:fillRect/>
          </a:stretch>
        </p:blipFill>
        <p:spPr bwMode="auto">
          <a:xfrm>
            <a:off x="4216552" y="4704392"/>
            <a:ext cx="1143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8" name="Picture 72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0" t="23717" r="7143" b="25406"/>
          <a:stretch>
            <a:fillRect/>
          </a:stretch>
        </p:blipFill>
        <p:spPr bwMode="auto">
          <a:xfrm>
            <a:off x="6954838" y="4862708"/>
            <a:ext cx="846137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69" name="Picture 73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9" t="32581" r="10158" b="31239"/>
          <a:stretch>
            <a:fillRect/>
          </a:stretch>
        </p:blipFill>
        <p:spPr bwMode="auto">
          <a:xfrm>
            <a:off x="5380038" y="4880170"/>
            <a:ext cx="1466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70" name="Picture 16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612" y="1906892"/>
            <a:ext cx="450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71" name="Picture 24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598" y="2400300"/>
            <a:ext cx="12985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73" name="Picture 46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00" y="2986176"/>
            <a:ext cx="3651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74" name="Picture 47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92" b="26563"/>
          <a:stretch>
            <a:fillRect/>
          </a:stretch>
        </p:blipFill>
        <p:spPr bwMode="auto">
          <a:xfrm>
            <a:off x="5080308" y="2269304"/>
            <a:ext cx="749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75" name="Picture 74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3" y="2052638"/>
            <a:ext cx="1282700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76" name="Picture 75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302" y="3068638"/>
            <a:ext cx="1004887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77" name="Picture 76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" y="3788070"/>
            <a:ext cx="7953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78" name="Picture 77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6"/>
          <a:stretch>
            <a:fillRect/>
          </a:stretch>
        </p:blipFill>
        <p:spPr bwMode="auto">
          <a:xfrm>
            <a:off x="6996113" y="4448766"/>
            <a:ext cx="442912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79" name="Picture 78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41" b="26546"/>
          <a:stretch>
            <a:fillRect/>
          </a:stretch>
        </p:blipFill>
        <p:spPr bwMode="auto">
          <a:xfrm>
            <a:off x="7600950" y="4313828"/>
            <a:ext cx="1128713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80" name="Picture 79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266" y="3583655"/>
            <a:ext cx="4826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81" name="Picture 83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885" y="3102005"/>
            <a:ext cx="992188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82" name="Picture 84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25" y="3928131"/>
            <a:ext cx="1041400" cy="29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83" name="Picture 85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5" b="24173"/>
          <a:stretch>
            <a:fillRect/>
          </a:stretch>
        </p:blipFill>
        <p:spPr bwMode="auto">
          <a:xfrm>
            <a:off x="22195" y="4185305"/>
            <a:ext cx="1000817" cy="31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84" name="Picture 2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9323" y="2822440"/>
            <a:ext cx="486652" cy="259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85" name="Picture 3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038" y="220170"/>
            <a:ext cx="975237" cy="30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86" name="Picture 4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263" y="3823356"/>
            <a:ext cx="928687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88" name="Picture 6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t="32086" r="7652" b="32147"/>
          <a:stretch>
            <a:fillRect/>
          </a:stretch>
        </p:blipFill>
        <p:spPr bwMode="auto">
          <a:xfrm>
            <a:off x="6627037" y="1599198"/>
            <a:ext cx="111442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89" name="Picture 8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16" y="1085199"/>
            <a:ext cx="1275499" cy="24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90" name="Picture 29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1975644"/>
            <a:ext cx="365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91" name="Picture 1" descr="skitched-20140325-133907.png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569" y="2256532"/>
            <a:ext cx="865232" cy="30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92" name="Picture 1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7" b="14120"/>
          <a:stretch>
            <a:fillRect/>
          </a:stretch>
        </p:blipFill>
        <p:spPr bwMode="auto">
          <a:xfrm>
            <a:off x="7399940" y="4421908"/>
            <a:ext cx="6127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93" name="Picture 12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77" y="1622713"/>
            <a:ext cx="1152796" cy="261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95" name="Picture 49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72" b="39401"/>
          <a:stretch>
            <a:fillRect/>
          </a:stretch>
        </p:blipFill>
        <p:spPr bwMode="auto">
          <a:xfrm>
            <a:off x="5459323" y="1788676"/>
            <a:ext cx="11303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96" name="Picture 57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39" y="4636936"/>
            <a:ext cx="1331673" cy="291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97" name="Picture 13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5" b="30585"/>
          <a:stretch>
            <a:fillRect/>
          </a:stretch>
        </p:blipFill>
        <p:spPr bwMode="auto">
          <a:xfrm>
            <a:off x="7824788" y="1803400"/>
            <a:ext cx="12477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98" name="Picture 31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961" y="2620822"/>
            <a:ext cx="67786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99" name="Picture 38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4" t="12958" r="12396" b="14948"/>
          <a:stretch>
            <a:fillRect/>
          </a:stretch>
        </p:blipFill>
        <p:spPr bwMode="auto">
          <a:xfrm>
            <a:off x="7377113" y="2953801"/>
            <a:ext cx="495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00" name="Picture 48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" y="2692587"/>
            <a:ext cx="1273175" cy="26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01" name="Picture 56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24" y="2102523"/>
            <a:ext cx="764528" cy="287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03" name="Picture 81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189" y="2554837"/>
            <a:ext cx="820226" cy="20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04" name="Picture 86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8" b="9215"/>
          <a:stretch>
            <a:fillRect/>
          </a:stretch>
        </p:blipFill>
        <p:spPr bwMode="auto">
          <a:xfrm>
            <a:off x="3006725" y="2138422"/>
            <a:ext cx="760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05" name="Picture 91" descr="skitched-20140331-155504.png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656" y="596278"/>
            <a:ext cx="577273" cy="17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606" name="Group 106"/>
          <p:cNvGrpSpPr>
            <a:grpSpLocks/>
          </p:cNvGrpSpPr>
          <p:nvPr/>
        </p:nvGrpSpPr>
        <p:grpSpPr bwMode="auto">
          <a:xfrm>
            <a:off x="1127846" y="4912707"/>
            <a:ext cx="915464" cy="209121"/>
            <a:chOff x="1889438" y="4764509"/>
            <a:chExt cx="1124374" cy="265176"/>
          </a:xfrm>
        </p:grpSpPr>
        <p:pic>
          <p:nvPicPr>
            <p:cNvPr id="22618" name="Picture 96" descr="skitched-20140331-160108.png"/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3022" y="4764509"/>
              <a:ext cx="1010790" cy="265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19" name="Picture 97" descr="skitched-20140331-160143.png"/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9438" y="4786978"/>
              <a:ext cx="104443" cy="220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607" name="Picture 99"/>
          <p:cNvPicPr>
            <a:picLocks noChangeAspect="1"/>
          </p:cNvPicPr>
          <p:nvPr/>
        </p:nvPicPr>
        <p:blipFill rotWithShape="1"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9"/>
          <a:stretch/>
        </p:blipFill>
        <p:spPr bwMode="auto">
          <a:xfrm>
            <a:off x="150005" y="4521775"/>
            <a:ext cx="653567" cy="30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08" name="Picture 101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" y="3136282"/>
            <a:ext cx="1574687" cy="20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10" name="Picture 108" descr="skitched-20140331-161749.png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2239486"/>
            <a:ext cx="6318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11" name="Picture 20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355" y="1868388"/>
            <a:ext cx="910305" cy="26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12" name="Picture 55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229" y="4158391"/>
            <a:ext cx="561786" cy="482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13" name="Picture 61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859" y="1658293"/>
            <a:ext cx="1151389" cy="28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14" name="Picture 17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00" y="2882364"/>
            <a:ext cx="6524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15" name="Picture 36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27" y="4423104"/>
            <a:ext cx="10096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25" descr="Electricity__Gas___Home_Services_-_New_York_City__New_York___Direct_Energy-2.jpg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266" y="2001610"/>
            <a:ext cx="645301" cy="254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2" descr="skitched-20140331-173453.png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196" y="2607069"/>
            <a:ext cx="1555792" cy="34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Picture 4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464" y="3327996"/>
            <a:ext cx="1002943" cy="223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13" descr="Halliburton.jpg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76" y="4231277"/>
            <a:ext cx="572936" cy="458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" name="Picture 36" descr="kelloggs-logo.png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61" y="1157522"/>
            <a:ext cx="755776" cy="29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1" name="Picture 26" descr="national instruments.jpg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438" y="1068532"/>
            <a:ext cx="1031980" cy="26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Picture 16" descr="Logo-schindler.png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6" y="736073"/>
            <a:ext cx="595505" cy="51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" name="Picture 17" descr="Bosch-logo.jpg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813" y="243897"/>
            <a:ext cx="914021" cy="26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" name="Picture 6" descr="Exxon Mobil Logo.svg"/>
          <p:cNvPicPr>
            <a:picLocks noChangeAspect="1" noChangeArrowheads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561" y="938015"/>
            <a:ext cx="931864" cy="17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" name="Picture 28" descr="Siemens logo"/>
          <p:cNvPicPr>
            <a:picLocks noChangeAspect="1" noChangeArrowheads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0" y="570667"/>
            <a:ext cx="1063763" cy="17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1" name="Picture 25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186" y="278402"/>
            <a:ext cx="924586" cy="24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26" descr="egg-huddle.png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399" y="4397370"/>
            <a:ext cx="631586" cy="24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31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82" b="24669"/>
          <a:stretch>
            <a:fillRect/>
          </a:stretch>
        </p:blipFill>
        <p:spPr bwMode="auto">
          <a:xfrm>
            <a:off x="8377840" y="661343"/>
            <a:ext cx="686294" cy="40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28" descr="blue-cross-blue-shield-health-insurance.jpg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9" y="1311898"/>
            <a:ext cx="543007" cy="503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30" descr="WebMD.png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9" b="38409"/>
          <a:stretch>
            <a:fillRect/>
          </a:stretch>
        </p:blipFill>
        <p:spPr bwMode="auto">
          <a:xfrm>
            <a:off x="6049961" y="1154202"/>
            <a:ext cx="782048" cy="19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31" descr="medtronic_Logo.154123646.PNG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57" y="811168"/>
            <a:ext cx="707441" cy="403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32" descr="nielsen.jpg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502" y="204628"/>
            <a:ext cx="698989" cy="24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6" descr="Alaska Air Group.svg"/>
          <p:cNvPicPr>
            <a:picLocks noChangeAspect="1" noChangeArrowheads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980" y="1402626"/>
            <a:ext cx="1175995" cy="16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34" descr="dow jones.jpeg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261" y="611285"/>
            <a:ext cx="1137375" cy="262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39" descr="Cinemark.png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4" b="35780"/>
          <a:stretch>
            <a:fillRect/>
          </a:stretch>
        </p:blipFill>
        <p:spPr bwMode="auto">
          <a:xfrm>
            <a:off x="5009800" y="1379863"/>
            <a:ext cx="1357194" cy="361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40" descr="Gate_Gourmet_logo.png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93" y="562428"/>
            <a:ext cx="1230201" cy="205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41" descr="04-daimler-logo.jpg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92" y="1409729"/>
            <a:ext cx="1034172" cy="195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72" name="Picture 32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18047" r="9261" b="17728"/>
          <a:stretch>
            <a:fillRect/>
          </a:stretch>
        </p:blipFill>
        <p:spPr bwMode="auto">
          <a:xfrm>
            <a:off x="12790" y="1859336"/>
            <a:ext cx="734728" cy="284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" name="Picture 38" descr="audi.png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306" y="3213130"/>
            <a:ext cx="632032" cy="47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42" name="Picture 44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31" b="29176"/>
          <a:stretch>
            <a:fillRect/>
          </a:stretch>
        </p:blipFill>
        <p:spPr bwMode="auto">
          <a:xfrm>
            <a:off x="3146425" y="3671888"/>
            <a:ext cx="1306513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24" descr="http://www.tronix.com.py/images/logo_autodesk.png"/>
          <p:cNvPicPr>
            <a:picLocks noChangeAspect="1" noChangeArrowheads="1"/>
          </p:cNvPicPr>
          <p:nvPr/>
        </p:nvPicPr>
        <p:blipFill rotWithShape="1"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13" b="19419"/>
          <a:stretch/>
        </p:blipFill>
        <p:spPr bwMode="auto">
          <a:xfrm>
            <a:off x="5056951" y="3355628"/>
            <a:ext cx="911172" cy="22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http://c2fo.com/wp-content/uploads/2013/03/Toys-R-Us-Logo.png"/>
          <p:cNvPicPr>
            <a:picLocks noChangeAspect="1" noChangeArrowheads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319" y="774853"/>
            <a:ext cx="1182334" cy="32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4" descr="kimberly-clark-logo.jpg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25" y="183346"/>
            <a:ext cx="736109" cy="53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" name="Picture 12" descr="http://upload.wikimedia.org/wikipedia/id/6/6f/DHL_Logo.png"/>
          <p:cNvPicPr>
            <a:picLocks noChangeAspect="1" noChangeArrowheads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63" y="4609494"/>
            <a:ext cx="843301" cy="18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4" descr="http://www.logowallpaper.net/wp-content/uploads/2012/04/Caterpillar-Logo-Wallpaper.png"/>
          <p:cNvPicPr>
            <a:picLocks noChangeAspect="1" noChangeArrowheads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012" y="2246131"/>
            <a:ext cx="1064876" cy="19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4" descr="http://www.restaurantcollective.com/images/logos/Boston_RedSox.png"/>
          <p:cNvPicPr>
            <a:picLocks noChangeAspect="1" noChangeArrowheads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62" y="204628"/>
            <a:ext cx="513894" cy="51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0" descr="http://upload.wikimedia.org/wikipedia/commons/4/41/Visa_Logo.png"/>
          <p:cNvPicPr>
            <a:picLocks noChangeAspect="1" noChangeArrowheads="1"/>
          </p:cNvPicPr>
          <p:nvPr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280" y="267846"/>
            <a:ext cx="611012" cy="18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6" descr="http://2.bp.blogspot.com/-F6d_2pX0pd8/T7a0MWoUMuI/AAAAAAAABPc/V-DVaFpJrbA/s1600/Trello+Logo.png"/>
          <p:cNvPicPr>
            <a:picLocks noChangeAspect="1" noChangeArrowheads="1"/>
          </p:cNvPicPr>
          <p:nvPr/>
        </p:nvPicPr>
        <p:blipFill>
          <a:blip r:embed="rId1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54" y="1907650"/>
            <a:ext cx="702620" cy="22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30" descr="http://upload.wikimedia.org/wikipedia/en/f/f0/Guaranty_Trust_Bank.jpg"/>
          <p:cNvPicPr>
            <a:picLocks noChangeAspect="1" noChangeArrowheads="1"/>
          </p:cNvPicPr>
          <p:nvPr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49" y="2649230"/>
            <a:ext cx="458329" cy="45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8" descr="http://img4.wikia.nocookie.net/__cb20100907124410/logopedia/images/6/6b/Vodafone_logo_svg.png"/>
          <p:cNvPicPr>
            <a:picLocks noChangeAspect="1" noChangeArrowheads="1"/>
          </p:cNvPicPr>
          <p:nvPr/>
        </p:nvPicPr>
        <p:blipFill>
          <a:blip r:embed="rId1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97" y="234994"/>
            <a:ext cx="660672" cy="44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24"/>
          <a:stretch>
            <a:fillRect/>
          </a:stretch>
        </p:blipFill>
        <p:spPr>
          <a:xfrm>
            <a:off x="2366514" y="4556515"/>
            <a:ext cx="1046766" cy="271994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25"/>
          <a:stretch>
            <a:fillRect/>
          </a:stretch>
        </p:blipFill>
        <p:spPr>
          <a:xfrm>
            <a:off x="852110" y="3851665"/>
            <a:ext cx="738908" cy="210101"/>
          </a:xfrm>
          <a:prstGeom prst="rect">
            <a:avLst/>
          </a:prstGeom>
        </p:spPr>
      </p:pic>
      <p:pic>
        <p:nvPicPr>
          <p:cNvPr id="123" name="Picture 42" descr="Nokia-Logo.jpg"/>
          <p:cNvPicPr>
            <a:picLocks noChangeAspect="1"/>
          </p:cNvPicPr>
          <p:nvPr/>
        </p:nvPicPr>
        <p:blipFill rotWithShape="1">
          <a:blip r:embed="rId1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6" t="34976" r="14416" b="31123"/>
          <a:stretch/>
        </p:blipFill>
        <p:spPr bwMode="auto">
          <a:xfrm>
            <a:off x="3253513" y="873708"/>
            <a:ext cx="770779" cy="148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127"/>
          <a:stretch>
            <a:fillRect/>
          </a:stretch>
        </p:blipFill>
        <p:spPr>
          <a:xfrm>
            <a:off x="3193865" y="2660986"/>
            <a:ext cx="642018" cy="25001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28"/>
          <a:stretch>
            <a:fillRect/>
          </a:stretch>
        </p:blipFill>
        <p:spPr>
          <a:xfrm>
            <a:off x="2202097" y="4920411"/>
            <a:ext cx="786541" cy="14649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29"/>
          <a:stretch>
            <a:fillRect/>
          </a:stretch>
        </p:blipFill>
        <p:spPr>
          <a:xfrm>
            <a:off x="6126597" y="480785"/>
            <a:ext cx="659204" cy="342279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 rotWithShape="1">
          <a:blip r:embed="rId130"/>
          <a:srcRect l="8822" t="20241" r="9890" b="20834"/>
          <a:stretch/>
        </p:blipFill>
        <p:spPr>
          <a:xfrm>
            <a:off x="4210772" y="4017139"/>
            <a:ext cx="1156566" cy="282358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31"/>
          <a:stretch>
            <a:fillRect/>
          </a:stretch>
        </p:blipFill>
        <p:spPr>
          <a:xfrm>
            <a:off x="4410115" y="2348297"/>
            <a:ext cx="616240" cy="291107"/>
          </a:xfrm>
          <a:prstGeom prst="rect">
            <a:avLst/>
          </a:prstGeom>
        </p:spPr>
      </p:pic>
      <p:pic>
        <p:nvPicPr>
          <p:cNvPr id="144" name="Picture 143" descr="skitched-20140610-203046.png"/>
          <p:cNvPicPr>
            <a:picLocks noChangeAspect="1"/>
          </p:cNvPicPr>
          <p:nvPr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154" y="4031176"/>
            <a:ext cx="1162968" cy="250931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133"/>
          <a:stretch>
            <a:fillRect/>
          </a:stretch>
        </p:blipFill>
        <p:spPr>
          <a:xfrm>
            <a:off x="2816425" y="1405741"/>
            <a:ext cx="990500" cy="19810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134"/>
          <a:stretch>
            <a:fillRect/>
          </a:stretch>
        </p:blipFill>
        <p:spPr>
          <a:xfrm>
            <a:off x="2151256" y="1586188"/>
            <a:ext cx="665169" cy="266840"/>
          </a:xfrm>
          <a:prstGeom prst="rect">
            <a:avLst/>
          </a:prstGeom>
        </p:spPr>
      </p:pic>
      <p:grpSp>
        <p:nvGrpSpPr>
          <p:cNvPr id="22609" name="Group 105"/>
          <p:cNvGrpSpPr>
            <a:grpSpLocks noChangeAspect="1"/>
          </p:cNvGrpSpPr>
          <p:nvPr/>
        </p:nvGrpSpPr>
        <p:grpSpPr bwMode="auto">
          <a:xfrm>
            <a:off x="967342" y="4465060"/>
            <a:ext cx="1536008" cy="157715"/>
            <a:chOff x="3539491" y="0"/>
            <a:chExt cx="4005579" cy="411480"/>
          </a:xfrm>
        </p:grpSpPr>
        <p:pic>
          <p:nvPicPr>
            <p:cNvPr id="22616" name="Picture 102" descr="skitched-20140331-161045.png"/>
            <p:cNvPicPr>
              <a:picLocks noChangeAspect="1"/>
            </p:cNvPicPr>
            <p:nvPr/>
          </p:nvPicPr>
          <p:blipFill>
            <a:blip r:embed="rId1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9491" y="0"/>
              <a:ext cx="366217" cy="411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617" name="Picture 104" descr="skitched-20140331-161128.png"/>
            <p:cNvPicPr>
              <a:picLocks noChangeAspect="1"/>
            </p:cNvPicPr>
            <p:nvPr/>
          </p:nvPicPr>
          <p:blipFill>
            <a:blip r:embed="rId1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6370" y="0"/>
              <a:ext cx="3568700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3" name="Picture 142"/>
          <p:cNvPicPr>
            <a:picLocks noChangeAspect="1"/>
          </p:cNvPicPr>
          <p:nvPr/>
        </p:nvPicPr>
        <p:blipFill>
          <a:blip r:embed="rId137"/>
          <a:stretch>
            <a:fillRect/>
          </a:stretch>
        </p:blipFill>
        <p:spPr>
          <a:xfrm>
            <a:off x="7310474" y="267846"/>
            <a:ext cx="1196397" cy="147755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138"/>
          <a:stretch>
            <a:fillRect/>
          </a:stretch>
        </p:blipFill>
        <p:spPr>
          <a:xfrm>
            <a:off x="59384" y="289317"/>
            <a:ext cx="810565" cy="341566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 rotWithShape="1">
          <a:blip r:embed="rId139"/>
          <a:srcRect b="32285"/>
          <a:stretch/>
        </p:blipFill>
        <p:spPr>
          <a:xfrm>
            <a:off x="1526532" y="1500531"/>
            <a:ext cx="529688" cy="315523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140"/>
          <a:stretch>
            <a:fillRect/>
          </a:stretch>
        </p:blipFill>
        <p:spPr>
          <a:xfrm>
            <a:off x="3463144" y="4246154"/>
            <a:ext cx="1055115" cy="26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86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111813_Xamarin_MMI__RRdraft__ppt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926471"/>
            <a:ext cx="9017000" cy="3806356"/>
          </a:xfrm>
          <a:prstGeom prst="rect">
            <a:avLst/>
          </a:prstGeom>
        </p:spPr>
      </p:pic>
      <p:sp>
        <p:nvSpPr>
          <p:cNvPr id="45" name="Title 1"/>
          <p:cNvSpPr txBox="1">
            <a:spLocks/>
          </p:cNvSpPr>
          <p:nvPr/>
        </p:nvSpPr>
        <p:spPr>
          <a:xfrm>
            <a:off x="688975" y="346075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Enterprise Mobile Maturity Index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096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C:\Users\rasrivas\Documents\msystems\bigstock-Modern-Business-Concept-40987330.png"/>
          <p:cNvPicPr>
            <a:picLocks noChangeAspect="1" noChangeArrowheads="1"/>
          </p:cNvPicPr>
          <p:nvPr/>
        </p:nvPicPr>
        <p:blipFill rotWithShape="1"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1"/>
          <a:stretch/>
        </p:blipFill>
        <p:spPr bwMode="auto">
          <a:xfrm>
            <a:off x="0" y="13586"/>
            <a:ext cx="9144000" cy="5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Users\rasrivas\Documents\MY GRAPHICS FOLDER\FROM ISTOCK\iStock_000004416146_Medium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957" y="360485"/>
            <a:ext cx="3186721" cy="4783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753174" y="636697"/>
            <a:ext cx="4337869" cy="4063485"/>
          </a:xfrm>
          <a:prstGeom prst="rect">
            <a:avLst/>
          </a:prstGeom>
        </p:spPr>
        <p:txBody>
          <a:bodyPr vert="horz" lIns="68577" tIns="34289" rIns="68577" bIns="34289" rtlCol="0" anchor="ctr">
            <a:normAutofit/>
          </a:bodyPr>
          <a:lstStyle>
            <a:lvl1pPr algn="l" defTabSz="685777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600" b="1" dirty="0" smtClean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rPr>
              <a:t>How do we make next generation</a:t>
            </a:r>
            <a:br>
              <a:rPr lang="en-US" sz="3600" b="1" dirty="0" smtClean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rPr>
            </a:br>
            <a:r>
              <a:rPr lang="en-US" sz="3600" b="1" dirty="0" smtClean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rPr>
              <a:t>mobile apps</a:t>
            </a:r>
            <a:br>
              <a:rPr lang="en-US" sz="3600" b="1" dirty="0" smtClean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rPr>
            </a:br>
            <a:r>
              <a:rPr lang="en-US" sz="3600" b="1" dirty="0" smtClean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rPr>
              <a:t>more engaging</a:t>
            </a:r>
          </a:p>
          <a:p>
            <a:r>
              <a:rPr lang="en-US" sz="3600" b="1" dirty="0" smtClean="0"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rPr>
              <a:t>and transactional?</a:t>
            </a:r>
            <a:endParaRPr lang="en-US" sz="3600" b="1" dirty="0">
              <a:effectLst>
                <a:outerShdw blurRad="50800" dist="38100" dir="2700000" algn="tl" rotWithShape="0">
                  <a:schemeClr val="bg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107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NA-Stra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4"/>
          <p:cNvSpPr txBox="1">
            <a:spLocks/>
          </p:cNvSpPr>
          <p:nvPr/>
        </p:nvSpPr>
        <p:spPr>
          <a:xfrm>
            <a:off x="5200316" y="842211"/>
            <a:ext cx="3700338" cy="4010526"/>
          </a:xfrm>
          <a:prstGeom prst="rect">
            <a:avLst/>
          </a:prstGeom>
          <a:solidFill>
            <a:schemeClr val="tx1">
              <a:alpha val="23000"/>
            </a:schemeClr>
          </a:solidFill>
        </p:spPr>
        <p:txBody>
          <a:bodyPr anchor="ctr"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4"/>
              </a:buBlip>
              <a:defRPr sz="3200" kern="1200">
                <a:solidFill>
                  <a:srgbClr val="7F7F7F"/>
                </a:solidFill>
                <a:latin typeface="Segoe UI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4"/>
              </a:buBlip>
              <a:defRPr sz="2800" kern="1200">
                <a:solidFill>
                  <a:srgbClr val="7F7F7F"/>
                </a:solidFill>
                <a:latin typeface="Segoe UI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4"/>
              </a:buBlip>
              <a:defRPr sz="2400" kern="1200">
                <a:solidFill>
                  <a:srgbClr val="7F7F7F"/>
                </a:solidFill>
                <a:latin typeface="Segoe UI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4"/>
              </a:buBlip>
              <a:defRPr sz="2000" kern="1200">
                <a:solidFill>
                  <a:srgbClr val="7F7F7F"/>
                </a:solidFill>
                <a:latin typeface="Segoe UI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4"/>
              </a:buBlip>
              <a:defRPr sz="2000" kern="1200">
                <a:solidFill>
                  <a:srgbClr val="7F7F7F"/>
                </a:solidFill>
                <a:latin typeface="Segoe UI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3600" b="1" dirty="0" smtClean="0">
                <a:solidFill>
                  <a:srgbClr val="FFFFFF"/>
                </a:solidFill>
                <a:latin typeface="+mn-lt"/>
              </a:rPr>
              <a:t>Mobilizing</a:t>
            </a:r>
          </a:p>
          <a:p>
            <a:pPr marL="0" indent="0" algn="ctr">
              <a:buFontTx/>
              <a:buNone/>
            </a:pPr>
            <a:r>
              <a:rPr lang="en-US" sz="3600" b="1" dirty="0" smtClean="0">
                <a:solidFill>
                  <a:srgbClr val="FFFFFF"/>
                </a:solidFill>
                <a:latin typeface="+mn-lt"/>
              </a:rPr>
              <a:t>the enterprise requires a</a:t>
            </a:r>
          </a:p>
          <a:p>
            <a:pPr marL="0" indent="0" algn="ctr">
              <a:buFontTx/>
              <a:buNone/>
            </a:pPr>
            <a:r>
              <a:rPr lang="en-US" sz="3600" b="1" dirty="0" smtClean="0">
                <a:solidFill>
                  <a:srgbClr val="FFFFFF"/>
                </a:solidFill>
                <a:latin typeface="+mn-lt"/>
              </a:rPr>
              <a:t>mobile-first foundation</a:t>
            </a:r>
            <a:endParaRPr lang="en-US" sz="3600" b="1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107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C:\Users\rasrivas\Documents\msystems\bigstock-Modern-Business-Concept-40987330.png"/>
          <p:cNvPicPr>
            <a:picLocks noChangeAspect="1" noChangeArrowheads="1"/>
          </p:cNvPicPr>
          <p:nvPr/>
        </p:nvPicPr>
        <p:blipFill rotWithShape="1">
          <a:blip r:embed="rId3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1"/>
          <a:stretch/>
        </p:blipFill>
        <p:spPr bwMode="auto">
          <a:xfrm>
            <a:off x="0" y="13586"/>
            <a:ext cx="9144000" cy="512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197" y="97493"/>
            <a:ext cx="7922959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rgbClr val="7F7F7F"/>
                </a:solidFill>
                <a:latin typeface="Segoe UI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Segoe UI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Segoe UI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Segoe UI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Segoe U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Segoe U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Segoe U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Segoe U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F7F7F"/>
                </a:solidFill>
                <a:latin typeface="Segoe U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 smtClean="0"/>
              <a:t>Not an easy journey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79978" y="1788002"/>
            <a:ext cx="4090193" cy="1665130"/>
            <a:chOff x="247925" y="1721168"/>
            <a:chExt cx="4090193" cy="1665130"/>
          </a:xfrm>
        </p:grpSpPr>
        <p:sp>
          <p:nvSpPr>
            <p:cNvPr id="10" name="TextBox 9"/>
            <p:cNvSpPr txBox="1"/>
            <p:nvPr/>
          </p:nvSpPr>
          <p:spPr>
            <a:xfrm>
              <a:off x="2105666" y="1740487"/>
              <a:ext cx="223245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schemeClr val="bg1">
                        <a:alpha val="43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RICH</a:t>
              </a:r>
            </a:p>
            <a:p>
              <a:r>
                <a:rPr lang="en-US" sz="2400" b="1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schemeClr val="bg1">
                        <a:alpha val="43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INTERACTIVE</a:t>
              </a:r>
            </a:p>
            <a:p>
              <a:r>
                <a:rPr lang="en-US" sz="2400" dirty="0">
                  <a:solidFill>
                    <a:prstClr val="black"/>
                  </a:solidFill>
                  <a:effectLst>
                    <a:outerShdw blurRad="50800" dist="38100" dir="2700000" algn="tl" rotWithShape="0">
                      <a:schemeClr val="bg1">
                        <a:alpha val="43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2400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schemeClr val="bg1">
                        <a:alpha val="43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eb</a:t>
              </a:r>
            </a:p>
            <a:p>
              <a:r>
                <a:rPr lang="en-US" sz="2400" dirty="0">
                  <a:solidFill>
                    <a:prstClr val="black"/>
                  </a:solidFill>
                  <a:effectLst>
                    <a:outerShdw blurRad="50800" dist="38100" dir="2700000" algn="tl" rotWithShape="0">
                      <a:schemeClr val="bg1">
                        <a:alpha val="43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2400" dirty="0" smtClean="0">
                  <a:solidFill>
                    <a:prstClr val="black"/>
                  </a:solidFill>
                  <a:effectLst>
                    <a:outerShdw blurRad="50800" dist="38100" dir="2700000" algn="tl" rotWithShape="0">
                      <a:schemeClr val="bg1">
                        <a:alpha val="43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pplications</a:t>
              </a:r>
              <a:endParaRPr lang="en-US" sz="2400" dirty="0">
                <a:solidFill>
                  <a:prstClr val="black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1" name="Picture 4" descr="C:\Users\rasrivas\Documents\msystems\V7\v4d- architecture slides text change\desktop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25" y="1721168"/>
              <a:ext cx="1748385" cy="1665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5284234" y="1538156"/>
            <a:ext cx="3334513" cy="3142589"/>
            <a:chOff x="3334559" y="1459227"/>
            <a:chExt cx="3334513" cy="3142589"/>
          </a:xfrm>
        </p:grpSpPr>
        <p:sp>
          <p:nvSpPr>
            <p:cNvPr id="13" name="TextBox 12"/>
            <p:cNvSpPr txBox="1"/>
            <p:nvPr/>
          </p:nvSpPr>
          <p:spPr>
            <a:xfrm>
              <a:off x="3334559" y="1742955"/>
              <a:ext cx="228835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 smtClean="0">
                  <a:solidFill>
                    <a:srgbClr val="C00000"/>
                  </a:solidFill>
                  <a:effectLst>
                    <a:outerShdw blurRad="50800" dist="38100" dir="2700000" algn="tl" rotWithShape="0">
                      <a:schemeClr val="bg1">
                        <a:alpha val="43000"/>
                      </a:schemeClr>
                    </a:outerShdw>
                  </a:effectLst>
                  <a:latin typeface="Arial"/>
                  <a:cs typeface="Arial"/>
                </a:rPr>
                <a:t>TRUSTED </a:t>
              </a:r>
              <a:endParaRPr lang="en-US" sz="2400" dirty="0" smtClean="0">
                <a:solidFill>
                  <a:prstClr val="black"/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Arial"/>
                <a:cs typeface="Arial"/>
              </a:endParaRPr>
            </a:p>
            <a:p>
              <a:pPr algn="r"/>
              <a:r>
                <a:rPr lang="en-US" sz="2400" b="1" dirty="0" smtClean="0">
                  <a:solidFill>
                    <a:srgbClr val="C00000"/>
                  </a:solidFill>
                  <a:effectLst>
                    <a:outerShdw blurRad="50800" dist="38100" dir="2700000" algn="tl" rotWithShape="0">
                      <a:schemeClr val="bg1">
                        <a:alpha val="43000"/>
                      </a:schemeClr>
                    </a:outerShdw>
                  </a:effectLst>
                  <a:latin typeface="Arial"/>
                  <a:cs typeface="Arial"/>
                </a:rPr>
                <a:t>CONTEXTUAL</a:t>
              </a:r>
            </a:p>
            <a:p>
              <a:pPr algn="r"/>
              <a:r>
                <a:rPr lang="en-US" sz="2400" dirty="0">
                  <a:effectLst>
                    <a:outerShdw blurRad="50800" dist="38100" dir="2700000" algn="tl" rotWithShape="0">
                      <a:schemeClr val="bg1">
                        <a:alpha val="43000"/>
                      </a:schemeClr>
                    </a:outerShdw>
                  </a:effectLst>
                  <a:latin typeface="Arial"/>
                  <a:cs typeface="Arial"/>
                </a:rPr>
                <a:t>m</a:t>
              </a:r>
              <a:r>
                <a:rPr lang="en-US" sz="2400" dirty="0" smtClean="0">
                  <a:effectLst>
                    <a:outerShdw blurRad="50800" dist="38100" dir="2700000" algn="tl" rotWithShape="0">
                      <a:schemeClr val="bg1">
                        <a:alpha val="43000"/>
                      </a:schemeClr>
                    </a:outerShdw>
                  </a:effectLst>
                  <a:latin typeface="Arial"/>
                  <a:cs typeface="Arial"/>
                </a:rPr>
                <a:t>obile</a:t>
              </a:r>
            </a:p>
            <a:p>
              <a:pPr algn="r"/>
              <a:r>
                <a:rPr lang="en-US" sz="2400" dirty="0" smtClean="0">
                  <a:effectLst>
                    <a:outerShdw blurRad="50800" dist="38100" dir="2700000" algn="tl" rotWithShape="0">
                      <a:schemeClr val="bg1">
                        <a:alpha val="43000"/>
                      </a:schemeClr>
                    </a:outerShdw>
                  </a:effectLst>
                  <a:latin typeface="Arial"/>
                  <a:cs typeface="Arial"/>
                </a:rPr>
                <a:t>apps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704158" y="1459227"/>
              <a:ext cx="964914" cy="3142589"/>
              <a:chOff x="5563428" y="2306873"/>
              <a:chExt cx="1094503" cy="3564643"/>
            </a:xfrm>
          </p:grpSpPr>
          <p:pic>
            <p:nvPicPr>
              <p:cNvPr id="15" name="Picture 14" descr="Cellphone.png"/>
              <p:cNvPicPr>
                <a:picLocks noChangeAspect="1"/>
              </p:cNvPicPr>
              <p:nvPr/>
            </p:nvPicPr>
            <p:blipFill>
              <a:blip r:embed="rId5"/>
              <a:srcRect b="26721"/>
              <a:stretch>
                <a:fillRect/>
              </a:stretch>
            </p:blipFill>
            <p:spPr>
              <a:xfrm>
                <a:off x="5563428" y="2306873"/>
                <a:ext cx="1094503" cy="3564643"/>
              </a:xfrm>
              <a:prstGeom prst="rect">
                <a:avLst/>
              </a:prstGeom>
            </p:spPr>
          </p:pic>
          <p:pic>
            <p:nvPicPr>
              <p:cNvPr id="16" name="Picture 11" descr="C:\Users\rasrivas\Documents\msystems\V7\Desktop Apps to Mobile Apps - all files\Security- for phone - revised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2287" y="2673104"/>
                <a:ext cx="654327" cy="8006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0" descr="C:\Users\rasrivas\Documents\msystems\V7\Desktop Apps to Mobile Apps - all files\map- revised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6302" y="3117125"/>
                <a:ext cx="727219" cy="88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C:\Users\rasrivas\Documents\msystems\V7\Desktop Apps to Mobile Apps - all files\online shopping- revised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0282" y="3562409"/>
                <a:ext cx="807778" cy="9883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9" name="Chevron 18"/>
          <p:cNvSpPr/>
          <p:nvPr/>
        </p:nvSpPr>
        <p:spPr>
          <a:xfrm>
            <a:off x="4456411" y="1693154"/>
            <a:ext cx="813296" cy="1837955"/>
          </a:xfrm>
          <a:prstGeom prst="chevron">
            <a:avLst/>
          </a:prstGeom>
          <a:solidFill>
            <a:schemeClr val="bg1">
              <a:lumMod val="50000"/>
              <a:alpha val="2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88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7530730" y="4502166"/>
            <a:ext cx="1613270" cy="641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688975" y="346075"/>
            <a:ext cx="7772400" cy="457200"/>
          </a:xfrm>
          <a:prstGeom prst="rect">
            <a:avLst/>
          </a:prstGeom>
        </p:spPr>
        <p:txBody>
          <a:bodyPr wrap="none" lIns="0" tIns="0" rIns="0" bIns="0" anchor="ctr" anchorCtr="1"/>
          <a:lstStyle>
            <a:lvl1pPr algn="ctr" defTabSz="4572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The Strands of Mobile DNA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19100" y="1117369"/>
            <a:ext cx="8367667" cy="3616359"/>
            <a:chOff x="352842" y="1117369"/>
            <a:chExt cx="8367667" cy="3616359"/>
          </a:xfrm>
        </p:grpSpPr>
        <p:cxnSp>
          <p:nvCxnSpPr>
            <p:cNvPr id="23" name="Straight Connector 22"/>
            <p:cNvCxnSpPr/>
            <p:nvPr/>
          </p:nvCxnSpPr>
          <p:spPr>
            <a:xfrm flipH="1">
              <a:off x="2319370" y="2920472"/>
              <a:ext cx="4591503" cy="0"/>
            </a:xfrm>
            <a:prstGeom prst="line">
              <a:avLst/>
            </a:prstGeom>
            <a:ln>
              <a:solidFill>
                <a:srgbClr val="931E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452670" y="1844268"/>
              <a:ext cx="2229556" cy="2231136"/>
            </a:xfrm>
            <a:prstGeom prst="line">
              <a:avLst/>
            </a:prstGeom>
            <a:ln>
              <a:solidFill>
                <a:srgbClr val="931E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3452670" y="1844268"/>
              <a:ext cx="2229556" cy="2231136"/>
            </a:xfrm>
            <a:prstGeom prst="line">
              <a:avLst/>
            </a:prstGeom>
            <a:ln>
              <a:solidFill>
                <a:srgbClr val="931E2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ounded Rectangle 141"/>
            <p:cNvSpPr/>
            <p:nvPr/>
          </p:nvSpPr>
          <p:spPr>
            <a:xfrm>
              <a:off x="1509451" y="3953664"/>
              <a:ext cx="2050321" cy="780064"/>
            </a:xfrm>
            <a:prstGeom prst="roundRect">
              <a:avLst/>
            </a:prstGeom>
            <a:solidFill>
              <a:srgbClr val="FFFFFF"/>
            </a:solidFill>
            <a:ln w="3175" cmpd="sng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ounded Rectangle 142"/>
            <p:cNvSpPr/>
            <p:nvPr/>
          </p:nvSpPr>
          <p:spPr>
            <a:xfrm>
              <a:off x="5633923" y="3953664"/>
              <a:ext cx="2050321" cy="780064"/>
            </a:xfrm>
            <a:prstGeom prst="roundRect">
              <a:avLst/>
            </a:prstGeom>
            <a:solidFill>
              <a:srgbClr val="FFFFFF"/>
            </a:solidFill>
            <a:ln w="3175" cmpd="sng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ounded Rectangle 144"/>
            <p:cNvSpPr/>
            <p:nvPr/>
          </p:nvSpPr>
          <p:spPr>
            <a:xfrm>
              <a:off x="5600794" y="1117369"/>
              <a:ext cx="2050321" cy="780064"/>
            </a:xfrm>
            <a:prstGeom prst="roundRect">
              <a:avLst/>
            </a:prstGeom>
            <a:solidFill>
              <a:srgbClr val="FFFFFF"/>
            </a:solidFill>
            <a:ln w="3175" cmpd="sng"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flipH="1" flipV="1">
              <a:off x="3831534" y="2184558"/>
              <a:ext cx="1471829" cy="1471829"/>
            </a:xfrm>
            <a:prstGeom prst="ellipse">
              <a:avLst/>
            </a:prstGeom>
            <a:gradFill flip="none" rotWithShape="1">
              <a:gsLst>
                <a:gs pos="0">
                  <a:srgbClr val="A80725"/>
                </a:gs>
                <a:gs pos="37000">
                  <a:srgbClr val="A80725"/>
                </a:gs>
                <a:gs pos="100000">
                  <a:srgbClr val="6F3A55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TextBox 123"/>
            <p:cNvSpPr txBox="1"/>
            <p:nvPr/>
          </p:nvSpPr>
          <p:spPr bwMode="white">
            <a:xfrm>
              <a:off x="3834645" y="2331851"/>
              <a:ext cx="1465606" cy="1177243"/>
            </a:xfrm>
            <a:prstGeom prst="rect">
              <a:avLst/>
            </a:prstGeom>
            <a:noFill/>
          </p:spPr>
          <p:txBody>
            <a:bodyPr wrap="square" lIns="68577" tIns="34289" rIns="68577" bIns="34289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My</a:t>
              </a:r>
            </a:p>
            <a:p>
              <a:pPr algn="ctr"/>
              <a:r>
                <a:rPr lang="en-US" sz="24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Mobile</a:t>
              </a:r>
            </a:p>
            <a:p>
              <a:pPr algn="ctr"/>
              <a:r>
                <a:rPr lang="en-US" sz="2400" b="1" dirty="0" smtClean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</a:t>
              </a:r>
              <a:endParaRPr lang="en-US" sz="24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52842" y="2530440"/>
              <a:ext cx="2218581" cy="780064"/>
              <a:chOff x="827691" y="2569804"/>
              <a:chExt cx="2218581" cy="780064"/>
            </a:xfrm>
          </p:grpSpPr>
          <p:sp>
            <p:nvSpPr>
              <p:cNvPr id="136" name="Rounded Rectangle 135"/>
              <p:cNvSpPr/>
              <p:nvPr/>
            </p:nvSpPr>
            <p:spPr>
              <a:xfrm>
                <a:off x="827691" y="2569804"/>
                <a:ext cx="2218581" cy="780064"/>
              </a:xfrm>
              <a:prstGeom prst="roundRect">
                <a:avLst/>
              </a:prstGeom>
              <a:solidFill>
                <a:srgbClr val="FFFFFF"/>
              </a:solidFill>
              <a:ln w="3175" cmpd="sng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163873" y="2612049"/>
                <a:ext cx="1546216" cy="695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dirty="0" smtClean="0"/>
                  <a:t>Contextual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400" dirty="0" smtClean="0"/>
                  <a:t>Awareness</a:t>
                </a:r>
                <a:endParaRPr lang="en-US" sz="2400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6440062" y="2530440"/>
              <a:ext cx="2280447" cy="780064"/>
              <a:chOff x="5876869" y="2569804"/>
              <a:chExt cx="2280447" cy="780064"/>
            </a:xfrm>
          </p:grpSpPr>
          <p:sp>
            <p:nvSpPr>
              <p:cNvPr id="140" name="Rounded Rectangle 139"/>
              <p:cNvSpPr/>
              <p:nvPr/>
            </p:nvSpPr>
            <p:spPr>
              <a:xfrm>
                <a:off x="5876869" y="2569804"/>
                <a:ext cx="2280447" cy="780064"/>
              </a:xfrm>
              <a:prstGeom prst="roundRect">
                <a:avLst/>
              </a:prstGeom>
              <a:solidFill>
                <a:srgbClr val="FFFFFF"/>
              </a:solidFill>
              <a:ln w="3175" cmpd="sng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5978136" y="2729004"/>
                <a:ext cx="2077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Enterprise APIs</a:t>
                </a:r>
                <a:endParaRPr lang="en-US" sz="2400" dirty="0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1907051" y="3995909"/>
              <a:ext cx="1255121" cy="695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dirty="0" smtClean="0"/>
                <a:t>App</a:t>
              </a:r>
            </a:p>
            <a:p>
              <a:pPr algn="ctr">
                <a:lnSpc>
                  <a:spcPct val="80000"/>
                </a:lnSpc>
              </a:pPr>
              <a:r>
                <a:rPr lang="en-US" sz="2400" dirty="0" smtClean="0"/>
                <a:t>Lifecycle</a:t>
              </a:r>
              <a:endParaRPr lang="en-US" sz="24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086601" y="3995909"/>
              <a:ext cx="1144965" cy="695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dirty="0" smtClean="0"/>
                <a:t>Activity</a:t>
              </a:r>
            </a:p>
            <a:p>
              <a:pPr>
                <a:lnSpc>
                  <a:spcPct val="80000"/>
                </a:lnSpc>
              </a:pPr>
              <a:r>
                <a:rPr lang="en-US" sz="2400" dirty="0" smtClean="0"/>
                <a:t>Insights</a:t>
              </a:r>
              <a:endParaRPr lang="en-US" sz="2400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509451" y="1117369"/>
              <a:ext cx="2050321" cy="780064"/>
              <a:chOff x="1509451" y="1117369"/>
              <a:chExt cx="2050321" cy="780064"/>
            </a:xfrm>
          </p:grpSpPr>
          <p:sp>
            <p:nvSpPr>
              <p:cNvPr id="144" name="Rounded Rectangle 143"/>
              <p:cNvSpPr/>
              <p:nvPr/>
            </p:nvSpPr>
            <p:spPr>
              <a:xfrm>
                <a:off x="1509451" y="1117369"/>
                <a:ext cx="2050321" cy="780064"/>
              </a:xfrm>
              <a:prstGeom prst="roundRect">
                <a:avLst/>
              </a:prstGeom>
              <a:solidFill>
                <a:srgbClr val="FFFFFF"/>
              </a:solidFill>
              <a:ln w="3175" cmpd="sng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747677" y="1159614"/>
                <a:ext cx="1573868" cy="695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400" dirty="0" smtClean="0"/>
                  <a:t>Offline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400" dirty="0" smtClean="0"/>
                  <a:t>Operations</a:t>
                </a:r>
                <a:endParaRPr lang="en-US" sz="2400" dirty="0"/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5739233" y="1159614"/>
              <a:ext cx="1773442" cy="695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400" dirty="0" smtClean="0"/>
                <a:t>Actionable</a:t>
              </a:r>
            </a:p>
            <a:p>
              <a:pPr algn="ctr">
                <a:lnSpc>
                  <a:spcPct val="80000"/>
                </a:lnSpc>
              </a:pPr>
              <a:r>
                <a:rPr lang="en-US" sz="2400" dirty="0" smtClean="0"/>
                <a:t>Notifications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78453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Xummit 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47517</TotalTime>
  <Words>1606</Words>
  <Application>Microsoft Macintosh PowerPoint</Application>
  <PresentationFormat>On-screen Show (16:9)</PresentationFormat>
  <Paragraphs>413</Paragraphs>
  <Slides>39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Xummit PPT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Opportunity Expansion of our Ecosystem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Alyssa Echlin</cp:lastModifiedBy>
  <cp:revision>708</cp:revision>
  <cp:lastPrinted>2014-06-25T06:01:33Z</cp:lastPrinted>
  <dcterms:created xsi:type="dcterms:W3CDTF">2010-04-12T23:12:02Z</dcterms:created>
  <dcterms:modified xsi:type="dcterms:W3CDTF">2016-01-13T19:23:58Z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